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63" r:id="rId16"/>
    <p:sldId id="264" r:id="rId17"/>
    <p:sldId id="265" r:id="rId18"/>
    <p:sldId id="266" r:id="rId19"/>
    <p:sldId id="267" r:id="rId20"/>
  </p:sldIdLst>
  <p:sldSz cx="18300700" cy="10299700"/>
  <p:notesSz cx="18300700" cy="1029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75" y="285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2552" y="3192907"/>
            <a:ext cx="15555595" cy="21629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5105" y="5767832"/>
            <a:ext cx="12810490" cy="25749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5035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24860" y="2368931"/>
            <a:ext cx="7960804" cy="67978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7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7800599" y="0"/>
            <a:ext cx="10488295" cy="10287000"/>
          </a:xfrm>
          <a:custGeom>
            <a:avLst/>
            <a:gdLst/>
            <a:ahLst/>
            <a:cxnLst/>
            <a:rect l="l" t="t" r="r" b="b"/>
            <a:pathLst>
              <a:path w="10488294" h="10287000">
                <a:moveTo>
                  <a:pt x="10487917" y="10286999"/>
                </a:moveTo>
                <a:lnTo>
                  <a:pt x="0" y="10286999"/>
                </a:lnTo>
                <a:lnTo>
                  <a:pt x="0" y="0"/>
                </a:lnTo>
                <a:lnTo>
                  <a:pt x="10487917" y="0"/>
                </a:lnTo>
                <a:lnTo>
                  <a:pt x="10487917" y="1028699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74000" y="1126110"/>
            <a:ext cx="16752699" cy="1752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750" b="1" i="0">
                <a:solidFill>
                  <a:schemeClr val="tx1"/>
                </a:solidFill>
                <a:latin typeface="Times New Roman"/>
                <a:cs typeface="Times New Roman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377163" y="3393156"/>
            <a:ext cx="7611109" cy="39878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50" b="0" i="0">
                <a:solidFill>
                  <a:schemeClr val="tx1"/>
                </a:solidFill>
                <a:latin typeface="Verdana"/>
                <a:cs typeface="Verdana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22238" y="9578721"/>
            <a:ext cx="5856224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503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10/31/2023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76505" y="9578721"/>
            <a:ext cx="4209161" cy="514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havdhadwal/Emotion-Detection-using-Deep-Learning/tree/main/Emotion%20Detection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jp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havdhadwal/Emotion-Detection-using-Deep-Learning/tree/main/Emotion%20Detection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8521603" y="1491219"/>
            <a:ext cx="9103995" cy="1369606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 marR="5080" indent="-635" algn="ctr">
              <a:lnSpc>
                <a:spcPct val="100200"/>
              </a:lnSpc>
              <a:spcBef>
                <a:spcPts val="120"/>
              </a:spcBef>
            </a:pPr>
            <a:r>
              <a:rPr sz="4400" b="1" spc="140" dirty="0">
                <a:solidFill>
                  <a:srgbClr val="FFFFFF"/>
                </a:solidFill>
                <a:latin typeface="Cambria"/>
                <a:cs typeface="Cambria"/>
              </a:rPr>
              <a:t>Unlocking</a:t>
            </a:r>
            <a:r>
              <a:rPr sz="4400" b="1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1" spc="-25" dirty="0">
                <a:solidFill>
                  <a:srgbClr val="FFFFFF"/>
                </a:solidFill>
                <a:latin typeface="Cambria"/>
                <a:cs typeface="Cambria"/>
              </a:rPr>
              <a:t>the </a:t>
            </a:r>
            <a:r>
              <a:rPr sz="4400" b="1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4400" b="1" spc="-1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1" spc="175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4400" b="1" spc="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1" spc="105" dirty="0">
                <a:solidFill>
                  <a:srgbClr val="FFFFFF"/>
                </a:solidFill>
                <a:latin typeface="Cambria"/>
                <a:cs typeface="Cambria"/>
              </a:rPr>
              <a:t>Deep </a:t>
            </a:r>
            <a:r>
              <a:rPr sz="4400" b="1" spc="165" dirty="0">
                <a:solidFill>
                  <a:srgbClr val="FFFFFF"/>
                </a:solidFill>
                <a:latin typeface="Cambria"/>
                <a:cs typeface="Cambria"/>
              </a:rPr>
              <a:t>Learning:</a:t>
            </a:r>
            <a:r>
              <a:rPr sz="44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400" b="1" spc="135" dirty="0">
                <a:solidFill>
                  <a:srgbClr val="FFFFFF"/>
                </a:solidFill>
                <a:latin typeface="Cambria"/>
                <a:cs typeface="Cambria"/>
              </a:rPr>
              <a:t>Emotion </a:t>
            </a:r>
            <a:r>
              <a:rPr sz="4400" b="1" spc="75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r>
              <a:rPr sz="4400" b="1" spc="4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endParaRPr sz="4400" dirty="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4999" y="1143000"/>
            <a:ext cx="5122068" cy="8000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FE949-2280-BD47-778B-4CCFAA7C739C}"/>
              </a:ext>
            </a:extLst>
          </p:cNvPr>
          <p:cNvSpPr txBox="1"/>
          <p:nvPr/>
        </p:nvSpPr>
        <p:spPr>
          <a:xfrm>
            <a:off x="8342631" y="5097780"/>
            <a:ext cx="94183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Team members :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r>
              <a:rPr lang="en-IN" dirty="0">
                <a:solidFill>
                  <a:schemeClr val="bg1"/>
                </a:solidFill>
              </a:rPr>
              <a:t>Madhav Dhadwal (RA2111027010062)</a:t>
            </a:r>
          </a:p>
          <a:p>
            <a:r>
              <a:rPr lang="en-IN" dirty="0">
                <a:solidFill>
                  <a:schemeClr val="bg1"/>
                </a:solidFill>
              </a:rPr>
              <a:t>Harshvardhan Tewani (RA2111027010032)</a:t>
            </a:r>
          </a:p>
          <a:p>
            <a:r>
              <a:rPr lang="en-IN" dirty="0">
                <a:solidFill>
                  <a:schemeClr val="bg1"/>
                </a:solidFill>
              </a:rPr>
              <a:t>Shreyas Patil (RA2111027010072)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71B196E-41FC-A0BA-D275-7C8C5FF8FB53}"/>
              </a:ext>
            </a:extLst>
          </p:cNvPr>
          <p:cNvSpPr txBox="1"/>
          <p:nvPr/>
        </p:nvSpPr>
        <p:spPr>
          <a:xfrm flipH="1">
            <a:off x="8281669" y="8837931"/>
            <a:ext cx="9707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Link </a:t>
            </a:r>
            <a:r>
              <a:rPr lang="en-IN" dirty="0"/>
              <a:t>:</a:t>
            </a:r>
            <a:r>
              <a:rPr lang="en-US" dirty="0">
                <a:hlinkClick r:id="rId3"/>
              </a:rPr>
              <a:t>Emotion-Detection-using-Deep-Learning/Emotion Detection at main · </a:t>
            </a:r>
            <a:r>
              <a:rPr lang="en-US" dirty="0" err="1">
                <a:hlinkClick r:id="rId3"/>
              </a:rPr>
              <a:t>madhavdhadwal</a:t>
            </a:r>
            <a:r>
              <a:rPr lang="en-US" dirty="0">
                <a:hlinkClick r:id="rId3"/>
              </a:rPr>
              <a:t>/Emotion-Detection-using-Deep-Learning (github.com)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8B21B9-802C-8770-896E-8137C5C55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2445" y="1430310"/>
            <a:ext cx="11515809" cy="7439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862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2A4E0-0901-8272-44C6-F87B320F1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59" y="1439835"/>
            <a:ext cx="11239582" cy="742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45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3C4C5D3-1023-FCB5-A02C-B5D8C5EF08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559" y="1663674"/>
            <a:ext cx="11239582" cy="6972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65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11CE4E-225F-E3B4-70F2-C481800C9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00" y="1126110"/>
            <a:ext cx="16752699" cy="577081"/>
          </a:xfrm>
        </p:spPr>
        <p:txBody>
          <a:bodyPr/>
          <a:lstStyle/>
          <a:p>
            <a:r>
              <a:rPr lang="en-IN" dirty="0"/>
              <a:t>Output: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9473D-8868-3163-372E-4E53977DFD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2254250"/>
            <a:ext cx="6629124" cy="529140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30C1474-0C6B-04D1-384E-62330B224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6750" y="2482850"/>
            <a:ext cx="11039686" cy="4610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4395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BF3CD66-75CC-997B-464B-62C1B10C0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2750" y="1797050"/>
            <a:ext cx="6381797" cy="63627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1FED94-827F-C14F-F151-3027D08C390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50" y="2022498"/>
            <a:ext cx="9458960" cy="591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4135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1" y="1675168"/>
            <a:ext cx="47110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dirty="0">
                <a:latin typeface="Cambria"/>
                <a:cs typeface="Cambria"/>
              </a:rPr>
              <a:t>Future</a:t>
            </a:r>
            <a:r>
              <a:rPr sz="4500" spc="25" dirty="0">
                <a:latin typeface="Cambria"/>
                <a:cs typeface="Cambria"/>
              </a:rPr>
              <a:t> </a:t>
            </a:r>
            <a:r>
              <a:rPr sz="4500" spc="-10" dirty="0">
                <a:latin typeface="Cambria"/>
                <a:cs typeface="Cambria"/>
              </a:rPr>
              <a:t>Directions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0597047" y="3326512"/>
            <a:ext cx="3194584" cy="308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80327" y="5231512"/>
            <a:ext cx="2171848" cy="30726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553191" y="2864745"/>
            <a:ext cx="6044565" cy="498411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dirty="0">
                <a:latin typeface="Verdana"/>
                <a:cs typeface="Verdana"/>
              </a:rPr>
              <a:t>The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future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detection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lies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</a:t>
            </a:r>
            <a:endParaRPr sz="2450">
              <a:latin typeface="Verdana"/>
              <a:cs typeface="Verdana"/>
            </a:endParaRPr>
          </a:p>
          <a:p>
            <a:pPr marL="12700" marR="245110" indent="3243580">
              <a:lnSpc>
                <a:spcPct val="102000"/>
              </a:lnSpc>
            </a:pPr>
            <a:r>
              <a:rPr sz="2450" spc="-365" dirty="0">
                <a:latin typeface="Verdana"/>
                <a:cs typeface="Verdana"/>
              </a:rPr>
              <a:t>.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By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combining </a:t>
            </a:r>
            <a:r>
              <a:rPr sz="2450" dirty="0">
                <a:latin typeface="Verdana"/>
                <a:cs typeface="Verdana"/>
              </a:rPr>
              <a:t>facial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expressions,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voice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70" dirty="0">
                <a:latin typeface="Verdana"/>
                <a:cs typeface="Verdana"/>
              </a:rPr>
              <a:t>analysis,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and </a:t>
            </a:r>
            <a:r>
              <a:rPr sz="2450" dirty="0">
                <a:latin typeface="Verdana"/>
                <a:cs typeface="Verdana"/>
              </a:rPr>
              <a:t>physiological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signals,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0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achieve </a:t>
            </a:r>
            <a:r>
              <a:rPr sz="2450" spc="50" dirty="0">
                <a:latin typeface="Verdana"/>
                <a:cs typeface="Verdana"/>
              </a:rPr>
              <a:t>more</a:t>
            </a:r>
            <a:r>
              <a:rPr sz="2450" spc="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comprehensive</a:t>
            </a:r>
            <a:r>
              <a:rPr sz="2450" spc="4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emotion </a:t>
            </a:r>
            <a:r>
              <a:rPr sz="2450" dirty="0">
                <a:latin typeface="Verdana"/>
                <a:cs typeface="Verdana"/>
              </a:rPr>
              <a:t>understanding.</a:t>
            </a:r>
            <a:r>
              <a:rPr sz="2450" spc="3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Advancements</a:t>
            </a:r>
            <a:r>
              <a:rPr sz="2450" spc="30" dirty="0">
                <a:latin typeface="Verdana"/>
                <a:cs typeface="Verdana"/>
              </a:rPr>
              <a:t> in</a:t>
            </a:r>
            <a:endParaRPr sz="2450">
              <a:latin typeface="Verdana"/>
              <a:cs typeface="Verdana"/>
            </a:endParaRPr>
          </a:p>
          <a:p>
            <a:pPr marL="12700" marR="603250" indent="2291080">
              <a:lnSpc>
                <a:spcPct val="102000"/>
              </a:lnSpc>
            </a:pPr>
            <a:r>
              <a:rPr sz="2450" dirty="0">
                <a:latin typeface="Verdana"/>
                <a:cs typeface="Verdana"/>
              </a:rPr>
              <a:t>will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also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make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deep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models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more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transparent</a:t>
            </a:r>
            <a:endParaRPr sz="2450">
              <a:latin typeface="Verdana"/>
              <a:cs typeface="Verdana"/>
            </a:endParaRPr>
          </a:p>
          <a:p>
            <a:pPr marL="12700" marR="602615">
              <a:lnSpc>
                <a:spcPct val="102000"/>
              </a:lnSpc>
              <a:spcBef>
                <a:spcPts val="75"/>
              </a:spcBef>
            </a:pP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interpretable.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40" dirty="0">
                <a:latin typeface="Verdana"/>
                <a:cs typeface="Verdana"/>
              </a:rPr>
              <a:t>technology </a:t>
            </a:r>
            <a:r>
              <a:rPr sz="2450" spc="-90" dirty="0">
                <a:latin typeface="Verdana"/>
                <a:cs typeface="Verdana"/>
              </a:rPr>
              <a:t>evolves,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detection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will </a:t>
            </a:r>
            <a:r>
              <a:rPr sz="2450" spc="65" dirty="0">
                <a:latin typeface="Verdana"/>
                <a:cs typeface="Verdana"/>
              </a:rPr>
              <a:t>continue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shape</a:t>
            </a:r>
            <a:r>
              <a:rPr sz="2450" spc="-12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our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interactions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understanding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human </a:t>
            </a:r>
            <a:r>
              <a:rPr sz="2450" spc="-10" dirty="0">
                <a:latin typeface="Verdana"/>
                <a:cs typeface="Verdana"/>
              </a:rPr>
              <a:t>emotions.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78D03D-6B1D-F530-2B92-44E86CB567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550" y="2864745"/>
            <a:ext cx="8703733" cy="48958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9144000" y="0"/>
            <a:ext cx="9144000" cy="10287000"/>
            <a:chOff x="914400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914400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9143999" y="10286999"/>
                  </a:moveTo>
                  <a:lnTo>
                    <a:pt x="0" y="10286999"/>
                  </a:lnTo>
                  <a:lnTo>
                    <a:pt x="0" y="0"/>
                  </a:lnTo>
                  <a:lnTo>
                    <a:pt x="9143999" y="0"/>
                  </a:lnTo>
                  <a:lnTo>
                    <a:pt x="9143999" y="10286999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453197" y="1143000"/>
              <a:ext cx="6496049" cy="79628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15724" rIns="0" bIns="0" rtlCol="0">
            <a:spAutoFit/>
          </a:bodyPr>
          <a:lstStyle/>
          <a:p>
            <a:pPr marL="676275">
              <a:lnSpc>
                <a:spcPct val="100000"/>
              </a:lnSpc>
              <a:spcBef>
                <a:spcPts val="100"/>
              </a:spcBef>
            </a:pPr>
            <a:r>
              <a:rPr spc="185" dirty="0"/>
              <a:t>Enhancing</a:t>
            </a:r>
            <a:r>
              <a:rPr spc="-105" dirty="0"/>
              <a:t> </a:t>
            </a:r>
            <a:r>
              <a:rPr spc="95" dirty="0"/>
              <a:t>User</a:t>
            </a:r>
            <a:r>
              <a:rPr spc="-170" dirty="0"/>
              <a:t> </a:t>
            </a:r>
            <a:r>
              <a:rPr spc="165" dirty="0"/>
              <a:t>Experiences</a:t>
            </a: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37082" y="3789166"/>
            <a:ext cx="2393939" cy="2327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185912" y="4208266"/>
            <a:ext cx="2252856" cy="2327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462276" y="4617841"/>
            <a:ext cx="2296765" cy="23277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433301" y="3247703"/>
            <a:ext cx="6252210" cy="4568825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138430">
              <a:lnSpc>
                <a:spcPct val="118200"/>
              </a:lnSpc>
              <a:spcBef>
                <a:spcPts val="55"/>
              </a:spcBef>
              <a:tabLst>
                <a:tab pos="5271770" algn="l"/>
              </a:tabLst>
            </a:pPr>
            <a:r>
              <a:rPr sz="2300" spc="80" dirty="0">
                <a:latin typeface="Verdana"/>
                <a:cs typeface="Verdana"/>
              </a:rPr>
              <a:t>Emotion</a:t>
            </a:r>
            <a:r>
              <a:rPr sz="2300" spc="-165" dirty="0">
                <a:latin typeface="Verdana"/>
                <a:cs typeface="Verdana"/>
              </a:rPr>
              <a:t> </a:t>
            </a:r>
            <a:r>
              <a:rPr sz="2300" spc="50" dirty="0">
                <a:latin typeface="Verdana"/>
                <a:cs typeface="Verdana"/>
              </a:rPr>
              <a:t>detection</a:t>
            </a:r>
            <a:r>
              <a:rPr sz="2300" spc="-165" dirty="0">
                <a:latin typeface="Verdana"/>
                <a:cs typeface="Verdana"/>
              </a:rPr>
              <a:t> </a:t>
            </a:r>
            <a:r>
              <a:rPr sz="2300" spc="65" dirty="0">
                <a:latin typeface="Verdana"/>
                <a:cs typeface="Verdana"/>
              </a:rPr>
              <a:t>can</a:t>
            </a:r>
            <a:r>
              <a:rPr sz="2300" spc="-16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revolutionize</a:t>
            </a:r>
            <a:r>
              <a:rPr sz="2300" spc="-165" dirty="0">
                <a:latin typeface="Verdana"/>
                <a:cs typeface="Verdana"/>
              </a:rPr>
              <a:t> </a:t>
            </a:r>
            <a:r>
              <a:rPr sz="2300" spc="-20" dirty="0">
                <a:latin typeface="Verdana"/>
                <a:cs typeface="Verdana"/>
              </a:rPr>
              <a:t>user </a:t>
            </a:r>
            <a:r>
              <a:rPr sz="2300" spc="-25" dirty="0">
                <a:latin typeface="Verdana"/>
                <a:cs typeface="Verdana"/>
              </a:rPr>
              <a:t>experiences.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From</a:t>
            </a:r>
            <a:r>
              <a:rPr sz="2300" dirty="0">
                <a:latin typeface="Verdana"/>
                <a:cs typeface="Verdana"/>
              </a:rPr>
              <a:t>	</a:t>
            </a:r>
            <a:r>
              <a:rPr sz="2300" spc="-20" dirty="0">
                <a:latin typeface="Verdana"/>
                <a:cs typeface="Verdana"/>
              </a:rPr>
              <a:t>that </a:t>
            </a:r>
            <a:r>
              <a:rPr sz="2300" dirty="0">
                <a:latin typeface="Verdana"/>
                <a:cs typeface="Verdana"/>
              </a:rPr>
              <a:t>adapt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to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spc="-45" dirty="0">
                <a:latin typeface="Verdana"/>
                <a:cs typeface="Verdana"/>
              </a:rPr>
              <a:t>users'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spc="75" dirty="0">
                <a:latin typeface="Verdana"/>
                <a:cs typeface="Verdana"/>
              </a:rPr>
              <a:t>moods</a:t>
            </a:r>
            <a:r>
              <a:rPr sz="2300" spc="-114" dirty="0">
                <a:latin typeface="Verdana"/>
                <a:cs typeface="Verdana"/>
              </a:rPr>
              <a:t> </a:t>
            </a:r>
            <a:r>
              <a:rPr sz="2300" spc="-25" dirty="0">
                <a:latin typeface="Verdana"/>
                <a:cs typeface="Verdana"/>
              </a:rPr>
              <a:t>to</a:t>
            </a:r>
            <a:endParaRPr sz="2300">
              <a:latin typeface="Verdana"/>
              <a:cs typeface="Verdana"/>
            </a:endParaRPr>
          </a:p>
          <a:p>
            <a:pPr marL="2400300">
              <a:lnSpc>
                <a:spcPct val="100000"/>
              </a:lnSpc>
              <a:spcBef>
                <a:spcPts val="465"/>
              </a:spcBef>
            </a:pPr>
            <a:r>
              <a:rPr sz="2300" dirty="0">
                <a:latin typeface="Verdana"/>
                <a:cs typeface="Verdana"/>
              </a:rPr>
              <a:t>that</a:t>
            </a:r>
            <a:r>
              <a:rPr sz="2300" spc="-11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tailor</a:t>
            </a:r>
            <a:r>
              <a:rPr sz="2300" spc="-11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content,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deep</a:t>
            </a:r>
            <a:endParaRPr sz="2300">
              <a:latin typeface="Verdana"/>
              <a:cs typeface="Verdana"/>
            </a:endParaRPr>
          </a:p>
          <a:p>
            <a:pPr marL="12700" marR="5080">
              <a:lnSpc>
                <a:spcPct val="117800"/>
              </a:lnSpc>
              <a:spcBef>
                <a:spcPts val="50"/>
              </a:spcBef>
            </a:pPr>
            <a:r>
              <a:rPr sz="2300" dirty="0">
                <a:latin typeface="Verdana"/>
                <a:cs typeface="Verdana"/>
              </a:rPr>
              <a:t>learning</a:t>
            </a:r>
            <a:r>
              <a:rPr sz="2300" spc="3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enables</a:t>
            </a:r>
            <a:r>
              <a:rPr sz="2300" spc="4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personalized</a:t>
            </a:r>
            <a:r>
              <a:rPr sz="2300" spc="40" dirty="0">
                <a:latin typeface="Verdana"/>
                <a:cs typeface="Verdana"/>
              </a:rPr>
              <a:t> </a:t>
            </a:r>
            <a:r>
              <a:rPr sz="2300" spc="45" dirty="0">
                <a:latin typeface="Verdana"/>
                <a:cs typeface="Verdana"/>
              </a:rPr>
              <a:t>and </a:t>
            </a:r>
            <a:r>
              <a:rPr sz="2300" spc="60" dirty="0">
                <a:latin typeface="Verdana"/>
                <a:cs typeface="Verdana"/>
              </a:rPr>
              <a:t>empathetic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interactions.</a:t>
            </a:r>
            <a:r>
              <a:rPr sz="2300" spc="-15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By</a:t>
            </a:r>
            <a:r>
              <a:rPr sz="2300" spc="-150" dirty="0">
                <a:latin typeface="Verdana"/>
                <a:cs typeface="Verdana"/>
              </a:rPr>
              <a:t> </a:t>
            </a:r>
            <a:r>
              <a:rPr sz="2300" spc="65" dirty="0">
                <a:latin typeface="Verdana"/>
                <a:cs typeface="Verdana"/>
              </a:rPr>
              <a:t>unlocking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30" dirty="0">
                <a:latin typeface="Verdana"/>
                <a:cs typeface="Verdana"/>
              </a:rPr>
              <a:t>the </a:t>
            </a:r>
            <a:r>
              <a:rPr sz="2300" dirty="0">
                <a:latin typeface="Verdana"/>
                <a:cs typeface="Verdana"/>
              </a:rPr>
              <a:t>power</a:t>
            </a:r>
            <a:r>
              <a:rPr sz="2300" spc="-9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of</a:t>
            </a:r>
            <a:r>
              <a:rPr sz="2300" spc="-90" dirty="0">
                <a:latin typeface="Verdana"/>
                <a:cs typeface="Verdana"/>
              </a:rPr>
              <a:t> </a:t>
            </a:r>
            <a:r>
              <a:rPr sz="2300" spc="75" dirty="0">
                <a:latin typeface="Verdana"/>
                <a:cs typeface="Verdana"/>
              </a:rPr>
              <a:t>deep</a:t>
            </a:r>
            <a:r>
              <a:rPr sz="2300" spc="-9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learning</a:t>
            </a:r>
            <a:r>
              <a:rPr sz="2300" spc="-90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in</a:t>
            </a:r>
            <a:r>
              <a:rPr sz="2300" spc="-90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emotion </a:t>
            </a:r>
            <a:r>
              <a:rPr sz="2300" dirty="0">
                <a:latin typeface="Verdana"/>
                <a:cs typeface="Verdana"/>
              </a:rPr>
              <a:t>detection,</a:t>
            </a:r>
            <a:r>
              <a:rPr sz="2300" spc="-150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we</a:t>
            </a:r>
            <a:r>
              <a:rPr sz="2300" spc="-145" dirty="0">
                <a:latin typeface="Verdana"/>
                <a:cs typeface="Verdana"/>
              </a:rPr>
              <a:t> </a:t>
            </a:r>
            <a:r>
              <a:rPr sz="2300" spc="65" dirty="0">
                <a:latin typeface="Verdana"/>
                <a:cs typeface="Verdana"/>
              </a:rPr>
              <a:t>can</a:t>
            </a:r>
            <a:r>
              <a:rPr sz="2300" spc="-145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create</a:t>
            </a:r>
            <a:r>
              <a:rPr sz="2300" spc="-145" dirty="0">
                <a:latin typeface="Verdana"/>
                <a:cs typeface="Verdana"/>
              </a:rPr>
              <a:t> </a:t>
            </a:r>
            <a:r>
              <a:rPr sz="2300" spc="-30" dirty="0">
                <a:latin typeface="Verdana"/>
                <a:cs typeface="Verdana"/>
              </a:rPr>
              <a:t>a</a:t>
            </a:r>
            <a:r>
              <a:rPr sz="2300" spc="-14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future</a:t>
            </a:r>
            <a:r>
              <a:rPr sz="2300" spc="-145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where </a:t>
            </a:r>
            <a:r>
              <a:rPr sz="2300" spc="45" dirty="0">
                <a:latin typeface="Verdana"/>
                <a:cs typeface="Verdana"/>
              </a:rPr>
              <a:t>technology</a:t>
            </a:r>
            <a:r>
              <a:rPr sz="2300" spc="-3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understands</a:t>
            </a:r>
            <a:r>
              <a:rPr sz="2300" spc="-35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and</a:t>
            </a:r>
            <a:r>
              <a:rPr sz="2300" spc="-3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responds</a:t>
            </a:r>
            <a:r>
              <a:rPr sz="2300" spc="-35" dirty="0">
                <a:latin typeface="Verdana"/>
                <a:cs typeface="Verdana"/>
              </a:rPr>
              <a:t> </a:t>
            </a:r>
            <a:r>
              <a:rPr sz="2300" spc="-25" dirty="0">
                <a:latin typeface="Verdana"/>
                <a:cs typeface="Verdana"/>
              </a:rPr>
              <a:t>to </a:t>
            </a:r>
            <a:r>
              <a:rPr sz="2300" dirty="0">
                <a:latin typeface="Verdana"/>
                <a:cs typeface="Verdana"/>
              </a:rPr>
              <a:t>our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emotions,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75" dirty="0">
                <a:latin typeface="Verdana"/>
                <a:cs typeface="Verdana"/>
              </a:rPr>
              <a:t>enhancing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our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-35" dirty="0">
                <a:latin typeface="Verdana"/>
                <a:cs typeface="Verdana"/>
              </a:rPr>
              <a:t>overall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well- being.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9144000" cy="10287000"/>
            <a:chOff x="0" y="0"/>
            <a:chExt cx="9144000" cy="10287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9144000" cy="10287000"/>
            </a:xfrm>
            <a:custGeom>
              <a:avLst/>
              <a:gdLst/>
              <a:ahLst/>
              <a:cxnLst/>
              <a:rect l="l" t="t" r="r" b="b"/>
              <a:pathLst>
                <a:path w="9144000" h="10287000">
                  <a:moveTo>
                    <a:pt x="0" y="0"/>
                  </a:moveTo>
                  <a:lnTo>
                    <a:pt x="9143999" y="0"/>
                  </a:lnTo>
                  <a:lnTo>
                    <a:pt x="9143999" y="10286999"/>
                  </a:lnTo>
                  <a:lnTo>
                    <a:pt x="0" y="102869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34999" y="1142999"/>
              <a:ext cx="6467474" cy="8000999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553191" y="1675168"/>
            <a:ext cx="5727065" cy="711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500" spc="80" dirty="0">
                <a:latin typeface="Cambria"/>
                <a:cs typeface="Cambria"/>
              </a:rPr>
              <a:t>Real-</a:t>
            </a:r>
            <a:r>
              <a:rPr sz="4500" spc="-55" dirty="0">
                <a:latin typeface="Cambria"/>
                <a:cs typeface="Cambria"/>
              </a:rPr>
              <a:t>World</a:t>
            </a:r>
            <a:r>
              <a:rPr sz="4500" spc="-150" dirty="0">
                <a:latin typeface="Cambria"/>
                <a:cs typeface="Cambria"/>
              </a:rPr>
              <a:t> </a:t>
            </a:r>
            <a:r>
              <a:rPr sz="4500" spc="-10" dirty="0">
                <a:latin typeface="Cambria"/>
                <a:cs typeface="Cambria"/>
              </a:rPr>
              <a:t>Examples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647094" y="3707512"/>
            <a:ext cx="3592298" cy="3087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562668" y="4088512"/>
            <a:ext cx="2552880" cy="2477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2704988" y="4469512"/>
            <a:ext cx="3458682" cy="247791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597047" y="4850512"/>
            <a:ext cx="2242277" cy="3087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553191" y="2864745"/>
            <a:ext cx="5962015" cy="4603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641985">
              <a:lnSpc>
                <a:spcPct val="102000"/>
              </a:lnSpc>
              <a:spcBef>
                <a:spcPts val="65"/>
              </a:spcBef>
            </a:pPr>
            <a:r>
              <a:rPr sz="2450" spc="-30" dirty="0">
                <a:latin typeface="Verdana"/>
                <a:cs typeface="Verdana"/>
              </a:rPr>
              <a:t>Let's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explore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some</a:t>
            </a:r>
            <a:r>
              <a:rPr sz="2450" spc="-170" dirty="0">
                <a:latin typeface="Verdana"/>
                <a:cs typeface="Verdana"/>
              </a:rPr>
              <a:t> </a:t>
            </a:r>
            <a:r>
              <a:rPr sz="2450" spc="-75" dirty="0">
                <a:latin typeface="Verdana"/>
                <a:cs typeface="Verdana"/>
              </a:rPr>
              <a:t>real-</a:t>
            </a:r>
            <a:r>
              <a:rPr sz="2450" spc="-10" dirty="0">
                <a:latin typeface="Verdana"/>
                <a:cs typeface="Verdana"/>
              </a:rPr>
              <a:t>world </a:t>
            </a:r>
            <a:r>
              <a:rPr sz="2450" dirty="0">
                <a:latin typeface="Verdana"/>
                <a:cs typeface="Verdana"/>
              </a:rPr>
              <a:t>examples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detection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 </a:t>
            </a:r>
            <a:r>
              <a:rPr sz="2450" spc="-10" dirty="0">
                <a:latin typeface="Verdana"/>
                <a:cs typeface="Verdana"/>
              </a:rPr>
              <a:t>action.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From</a:t>
            </a:r>
            <a:endParaRPr sz="2450">
              <a:latin typeface="Verdana"/>
              <a:cs typeface="Verdana"/>
            </a:endParaRPr>
          </a:p>
          <a:p>
            <a:pPr marL="2641600">
              <a:lnSpc>
                <a:spcPct val="100000"/>
              </a:lnSpc>
              <a:spcBef>
                <a:spcPts val="60"/>
              </a:spcBef>
            </a:pP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job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45" dirty="0">
                <a:latin typeface="Verdana"/>
                <a:cs typeface="Verdana"/>
              </a:rPr>
              <a:t>candidate</a:t>
            </a:r>
            <a:endParaRPr sz="2450">
              <a:latin typeface="Verdana"/>
              <a:cs typeface="Verdana"/>
            </a:endParaRPr>
          </a:p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2450" dirty="0">
                <a:latin typeface="Verdana"/>
                <a:cs typeface="Verdana"/>
              </a:rPr>
              <a:t>evaluation</a:t>
            </a:r>
            <a:r>
              <a:rPr sz="2450" spc="-11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to</a:t>
            </a:r>
            <a:endParaRPr sz="2450">
              <a:latin typeface="Verdana"/>
              <a:cs typeface="Verdana"/>
            </a:endParaRPr>
          </a:p>
          <a:p>
            <a:pPr marL="12700" marR="865505" indent="2339340">
              <a:lnSpc>
                <a:spcPct val="102000"/>
              </a:lnSpc>
            </a:pP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mental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health </a:t>
            </a:r>
            <a:r>
              <a:rPr sz="2450" dirty="0">
                <a:latin typeface="Verdana"/>
                <a:cs typeface="Verdana"/>
              </a:rPr>
              <a:t>treatment,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114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is </a:t>
            </a:r>
            <a:r>
              <a:rPr sz="2450" dirty="0">
                <a:latin typeface="Verdana"/>
                <a:cs typeface="Verdana"/>
              </a:rPr>
              <a:t>transforming</a:t>
            </a:r>
            <a:r>
              <a:rPr sz="2450" spc="2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industries.</a:t>
            </a:r>
            <a:r>
              <a:rPr sz="2450" spc="4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These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spcBef>
                <a:spcPts val="75"/>
              </a:spcBef>
            </a:pPr>
            <a:r>
              <a:rPr sz="2450" dirty="0">
                <a:latin typeface="Verdana"/>
                <a:cs typeface="Verdana"/>
              </a:rPr>
              <a:t>examples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showcase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the</a:t>
            </a:r>
            <a:r>
              <a:rPr sz="2450" spc="-3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potential</a:t>
            </a:r>
            <a:r>
              <a:rPr sz="2450" spc="-3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and </a:t>
            </a:r>
            <a:r>
              <a:rPr sz="2450" spc="80" dirty="0">
                <a:latin typeface="Verdana"/>
                <a:cs typeface="Verdana"/>
              </a:rPr>
              <a:t>impact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detection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 </a:t>
            </a:r>
            <a:r>
              <a:rPr sz="2450" spc="85" dirty="0">
                <a:latin typeface="Verdana"/>
                <a:cs typeface="Verdana"/>
              </a:rPr>
              <a:t>enhancing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understanding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and </a:t>
            </a:r>
            <a:r>
              <a:rPr sz="2450" spc="45" dirty="0">
                <a:latin typeface="Verdana"/>
                <a:cs typeface="Verdana"/>
              </a:rPr>
              <a:t>improving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105" dirty="0">
                <a:latin typeface="Verdana"/>
                <a:cs typeface="Verdana"/>
              </a:rPr>
              <a:t>human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experiences.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9" y="1126110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22275" rIns="0" bIns="0" rtlCol="0">
            <a:spAutoFit/>
          </a:bodyPr>
          <a:lstStyle/>
          <a:p>
            <a:pPr marR="29209" algn="ctr">
              <a:lnSpc>
                <a:spcPct val="100000"/>
              </a:lnSpc>
              <a:spcBef>
                <a:spcPts val="3325"/>
              </a:spcBef>
            </a:pPr>
            <a:r>
              <a:rPr sz="4350" spc="100" dirty="0">
                <a:solidFill>
                  <a:srgbClr val="FFFFFF"/>
                </a:solidFill>
              </a:rPr>
              <a:t>Ethical</a:t>
            </a:r>
            <a:r>
              <a:rPr sz="4350" spc="-45" dirty="0">
                <a:solidFill>
                  <a:srgbClr val="FFFFFF"/>
                </a:solidFill>
              </a:rPr>
              <a:t> </a:t>
            </a:r>
            <a:r>
              <a:rPr sz="4350" spc="170" dirty="0">
                <a:solidFill>
                  <a:srgbClr val="FFFFFF"/>
                </a:solidFill>
              </a:rPr>
              <a:t>Considerations</a:t>
            </a:r>
            <a:endParaRPr sz="4350"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815189" y="3986232"/>
            <a:ext cx="705842" cy="23459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659144" y="4411183"/>
            <a:ext cx="1102535" cy="30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536698" y="4442876"/>
            <a:ext cx="1258626" cy="216098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50215" marR="111125" indent="-332105">
              <a:lnSpc>
                <a:spcPct val="117300"/>
              </a:lnSpc>
              <a:spcBef>
                <a:spcPts val="95"/>
              </a:spcBef>
            </a:pPr>
            <a:r>
              <a:rPr spc="-10" dirty="0"/>
              <a:t>As</a:t>
            </a:r>
            <a:r>
              <a:rPr spc="-145" dirty="0"/>
              <a:t> </a:t>
            </a:r>
            <a:r>
              <a:rPr spc="70" dirty="0"/>
              <a:t>we</a:t>
            </a:r>
            <a:r>
              <a:rPr spc="-140" dirty="0"/>
              <a:t> </a:t>
            </a:r>
            <a:r>
              <a:rPr dirty="0"/>
              <a:t>integrate</a:t>
            </a:r>
            <a:r>
              <a:rPr spc="-140" dirty="0"/>
              <a:t> </a:t>
            </a:r>
            <a:r>
              <a:rPr spc="70" dirty="0"/>
              <a:t>emotion</a:t>
            </a:r>
            <a:r>
              <a:rPr spc="-140" dirty="0"/>
              <a:t> </a:t>
            </a:r>
            <a:r>
              <a:rPr spc="55" dirty="0"/>
              <a:t>detection</a:t>
            </a:r>
            <a:r>
              <a:rPr spc="-140" dirty="0"/>
              <a:t> </a:t>
            </a:r>
            <a:r>
              <a:rPr dirty="0"/>
              <a:t>into</a:t>
            </a:r>
            <a:r>
              <a:rPr spc="-140" dirty="0"/>
              <a:t> </a:t>
            </a:r>
            <a:r>
              <a:rPr spc="-10" dirty="0"/>
              <a:t>various </a:t>
            </a:r>
            <a:r>
              <a:rPr dirty="0"/>
              <a:t>domains,</a:t>
            </a:r>
            <a:r>
              <a:rPr spc="30" dirty="0"/>
              <a:t> </a:t>
            </a:r>
            <a:r>
              <a:rPr dirty="0"/>
              <a:t>ethical</a:t>
            </a:r>
            <a:r>
              <a:rPr spc="35" dirty="0"/>
              <a:t> </a:t>
            </a:r>
            <a:r>
              <a:rPr dirty="0"/>
              <a:t>considerations</a:t>
            </a:r>
            <a:r>
              <a:rPr spc="30" dirty="0"/>
              <a:t> </a:t>
            </a:r>
            <a:r>
              <a:rPr spc="-10" dirty="0"/>
              <a:t>arise.</a:t>
            </a:r>
          </a:p>
          <a:p>
            <a:pPr marL="356235" marR="243204" indent="1093470">
              <a:lnSpc>
                <a:spcPts val="3529"/>
              </a:lnSpc>
              <a:spcBef>
                <a:spcPts val="135"/>
              </a:spcBef>
              <a:tabLst>
                <a:tab pos="3495040" algn="l"/>
              </a:tabLst>
            </a:pPr>
            <a:r>
              <a:rPr spc="60" dirty="0"/>
              <a:t>and</a:t>
            </a:r>
            <a:r>
              <a:rPr dirty="0"/>
              <a:t>	</a:t>
            </a:r>
            <a:r>
              <a:rPr spc="-35" dirty="0"/>
              <a:t>are</a:t>
            </a:r>
            <a:r>
              <a:rPr spc="-125" dirty="0"/>
              <a:t> </a:t>
            </a:r>
            <a:r>
              <a:rPr dirty="0"/>
              <a:t>crucial</a:t>
            </a:r>
            <a:r>
              <a:rPr spc="-125" dirty="0"/>
              <a:t> </a:t>
            </a:r>
            <a:r>
              <a:rPr spc="105" dirty="0"/>
              <a:t>when</a:t>
            </a:r>
            <a:r>
              <a:rPr spc="-125" dirty="0"/>
              <a:t> </a:t>
            </a:r>
            <a:r>
              <a:rPr spc="45" dirty="0"/>
              <a:t>dealing </a:t>
            </a:r>
            <a:r>
              <a:rPr spc="75" dirty="0"/>
              <a:t>with</a:t>
            </a:r>
            <a:r>
              <a:rPr spc="-145" dirty="0"/>
              <a:t> </a:t>
            </a:r>
            <a:r>
              <a:rPr dirty="0"/>
              <a:t>personal</a:t>
            </a:r>
            <a:r>
              <a:rPr spc="-145" dirty="0"/>
              <a:t> </a:t>
            </a:r>
            <a:r>
              <a:rPr dirty="0"/>
              <a:t>emotions.</a:t>
            </a:r>
            <a:r>
              <a:rPr spc="-140" dirty="0"/>
              <a:t> </a:t>
            </a:r>
            <a:r>
              <a:rPr dirty="0"/>
              <a:t>Bias</a:t>
            </a:r>
            <a:r>
              <a:rPr spc="-145" dirty="0"/>
              <a:t> </a:t>
            </a:r>
            <a:r>
              <a:rPr spc="85" dirty="0"/>
              <a:t>and</a:t>
            </a:r>
            <a:r>
              <a:rPr spc="-140" dirty="0"/>
              <a:t> </a:t>
            </a:r>
            <a:r>
              <a:rPr spc="-30" dirty="0"/>
              <a:t>fairness</a:t>
            </a:r>
            <a:r>
              <a:rPr spc="-145" dirty="0"/>
              <a:t> </a:t>
            </a:r>
            <a:r>
              <a:rPr spc="30" dirty="0"/>
              <a:t>in</a:t>
            </a:r>
          </a:p>
          <a:p>
            <a:pPr algn="ctr">
              <a:lnSpc>
                <a:spcPct val="100000"/>
              </a:lnSpc>
              <a:spcBef>
                <a:spcPts val="290"/>
              </a:spcBef>
            </a:pPr>
            <a:r>
              <a:rPr spc="70" dirty="0"/>
              <a:t>emotion</a:t>
            </a:r>
            <a:r>
              <a:rPr spc="-100" dirty="0"/>
              <a:t> </a:t>
            </a:r>
            <a:r>
              <a:rPr spc="55" dirty="0"/>
              <a:t>detection</a:t>
            </a:r>
            <a:r>
              <a:rPr spc="-100" dirty="0"/>
              <a:t> </a:t>
            </a:r>
            <a:r>
              <a:rPr dirty="0"/>
              <a:t>algorithms</a:t>
            </a:r>
            <a:r>
              <a:rPr spc="-100" dirty="0"/>
              <a:t> </a:t>
            </a:r>
            <a:r>
              <a:rPr spc="70" dirty="0"/>
              <a:t>must</a:t>
            </a:r>
            <a:r>
              <a:rPr spc="-100" dirty="0"/>
              <a:t> </a:t>
            </a:r>
            <a:r>
              <a:rPr spc="65" dirty="0"/>
              <a:t>be</a:t>
            </a:r>
          </a:p>
          <a:p>
            <a:pPr marL="12700" marR="5080" algn="ctr">
              <a:lnSpc>
                <a:spcPct val="117300"/>
              </a:lnSpc>
            </a:pPr>
            <a:r>
              <a:rPr dirty="0"/>
              <a:t>addressed</a:t>
            </a:r>
            <a:r>
              <a:rPr spc="-90" dirty="0"/>
              <a:t> </a:t>
            </a:r>
            <a:r>
              <a:rPr dirty="0"/>
              <a:t>to</a:t>
            </a:r>
            <a:r>
              <a:rPr spc="-75" dirty="0"/>
              <a:t> </a:t>
            </a:r>
            <a:r>
              <a:rPr dirty="0"/>
              <a:t>avoid</a:t>
            </a:r>
            <a:r>
              <a:rPr spc="-80" dirty="0"/>
              <a:t> </a:t>
            </a:r>
            <a:r>
              <a:rPr dirty="0"/>
              <a:t>discrimination.</a:t>
            </a:r>
            <a:r>
              <a:rPr spc="-75" dirty="0"/>
              <a:t> </a:t>
            </a:r>
            <a:r>
              <a:rPr spc="-10" dirty="0"/>
              <a:t>Transparency </a:t>
            </a:r>
            <a:r>
              <a:rPr spc="85" dirty="0"/>
              <a:t>and</a:t>
            </a:r>
            <a:r>
              <a:rPr spc="-114" dirty="0"/>
              <a:t> </a:t>
            </a:r>
            <a:r>
              <a:rPr dirty="0"/>
              <a:t>accountability</a:t>
            </a:r>
            <a:r>
              <a:rPr spc="-110" dirty="0"/>
              <a:t> </a:t>
            </a:r>
            <a:r>
              <a:rPr spc="55" dirty="0"/>
              <a:t>in</a:t>
            </a:r>
            <a:r>
              <a:rPr spc="-110" dirty="0"/>
              <a:t> </a:t>
            </a:r>
            <a:r>
              <a:rPr spc="60" dirty="0"/>
              <a:t>the</a:t>
            </a:r>
            <a:r>
              <a:rPr spc="-110" dirty="0"/>
              <a:t> </a:t>
            </a:r>
            <a:r>
              <a:rPr spc="55" dirty="0"/>
              <a:t>development</a:t>
            </a:r>
            <a:r>
              <a:rPr spc="-110" dirty="0"/>
              <a:t> </a:t>
            </a:r>
            <a:r>
              <a:rPr spc="60" dirty="0"/>
              <a:t>and deployment</a:t>
            </a:r>
            <a:r>
              <a:rPr spc="-180" dirty="0"/>
              <a:t> </a:t>
            </a:r>
            <a:r>
              <a:rPr dirty="0"/>
              <a:t>of</a:t>
            </a:r>
            <a:r>
              <a:rPr spc="-175" dirty="0"/>
              <a:t> </a:t>
            </a:r>
            <a:r>
              <a:rPr spc="70" dirty="0"/>
              <a:t>emotion</a:t>
            </a:r>
            <a:r>
              <a:rPr spc="-180" dirty="0"/>
              <a:t> </a:t>
            </a:r>
            <a:r>
              <a:rPr spc="55" dirty="0"/>
              <a:t>detection</a:t>
            </a:r>
            <a:r>
              <a:rPr spc="-175" dirty="0"/>
              <a:t> </a:t>
            </a:r>
            <a:r>
              <a:rPr spc="-30" dirty="0"/>
              <a:t>systems</a:t>
            </a:r>
            <a:r>
              <a:rPr spc="-180" dirty="0"/>
              <a:t> </a:t>
            </a:r>
            <a:r>
              <a:rPr spc="-25" dirty="0"/>
              <a:t>are</a:t>
            </a: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pc="-10" dirty="0"/>
              <a:t>necessary</a:t>
            </a:r>
            <a:r>
              <a:rPr spc="-95" dirty="0"/>
              <a:t> </a:t>
            </a:r>
            <a:r>
              <a:rPr spc="-25" dirty="0"/>
              <a:t>for</a:t>
            </a:r>
            <a:r>
              <a:rPr spc="-95" dirty="0"/>
              <a:t> </a:t>
            </a:r>
            <a:r>
              <a:rPr dirty="0"/>
              <a:t>responsible</a:t>
            </a:r>
            <a:r>
              <a:rPr spc="-90" dirty="0"/>
              <a:t> </a:t>
            </a:r>
            <a:r>
              <a:rPr spc="85" dirty="0"/>
              <a:t>and</a:t>
            </a:r>
            <a:r>
              <a:rPr spc="-95" dirty="0"/>
              <a:t> </a:t>
            </a:r>
            <a:r>
              <a:rPr dirty="0"/>
              <a:t>ethical</a:t>
            </a:r>
            <a:r>
              <a:rPr spc="-90" dirty="0"/>
              <a:t> </a:t>
            </a:r>
            <a:r>
              <a:rPr spc="-20" dirty="0"/>
              <a:t>use.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195516" y="9055843"/>
            <a:ext cx="5897245" cy="1228725"/>
          </a:xfrm>
          <a:custGeom>
            <a:avLst/>
            <a:gdLst/>
            <a:ahLst/>
            <a:cxnLst/>
            <a:rect l="l" t="t" r="r" b="b"/>
            <a:pathLst>
              <a:path w="5897245" h="1228725">
                <a:moveTo>
                  <a:pt x="5897026" y="1228216"/>
                </a:moveTo>
                <a:lnTo>
                  <a:pt x="0" y="1228216"/>
                </a:lnTo>
                <a:lnTo>
                  <a:pt x="0" y="0"/>
                </a:lnTo>
                <a:lnTo>
                  <a:pt x="5897026" y="0"/>
                </a:lnTo>
                <a:lnTo>
                  <a:pt x="5897026" y="12282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11815725" y="-1436"/>
            <a:ext cx="6472555" cy="10287000"/>
          </a:xfrm>
          <a:custGeom>
            <a:avLst/>
            <a:gdLst/>
            <a:ahLst/>
            <a:cxnLst/>
            <a:rect l="l" t="t" r="r" b="b"/>
            <a:pathLst>
              <a:path w="6472555" h="10287000">
                <a:moveTo>
                  <a:pt x="6472263" y="0"/>
                </a:moveTo>
                <a:lnTo>
                  <a:pt x="0" y="0"/>
                </a:lnTo>
                <a:lnTo>
                  <a:pt x="0" y="1225372"/>
                </a:lnTo>
                <a:lnTo>
                  <a:pt x="5246255" y="1225372"/>
                </a:lnTo>
                <a:lnTo>
                  <a:pt x="5246255" y="9061425"/>
                </a:lnTo>
                <a:lnTo>
                  <a:pt x="0" y="9061425"/>
                </a:lnTo>
                <a:lnTo>
                  <a:pt x="0" y="10286797"/>
                </a:lnTo>
                <a:lnTo>
                  <a:pt x="6472263" y="10286797"/>
                </a:lnTo>
                <a:lnTo>
                  <a:pt x="6472263" y="9061425"/>
                </a:lnTo>
                <a:lnTo>
                  <a:pt x="6472263" y="1225372"/>
                </a:lnTo>
                <a:lnTo>
                  <a:pt x="647226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-1436"/>
            <a:ext cx="12092940" cy="10287000"/>
          </a:xfrm>
          <a:custGeom>
            <a:avLst/>
            <a:gdLst/>
            <a:ahLst/>
            <a:cxnLst/>
            <a:rect l="l" t="t" r="r" b="b"/>
            <a:pathLst>
              <a:path w="12092940" h="10287000">
                <a:moveTo>
                  <a:pt x="12092534" y="1511"/>
                </a:moveTo>
                <a:lnTo>
                  <a:pt x="6472250" y="1511"/>
                </a:lnTo>
                <a:lnTo>
                  <a:pt x="6472250" y="0"/>
                </a:lnTo>
                <a:lnTo>
                  <a:pt x="0" y="0"/>
                </a:lnTo>
                <a:lnTo>
                  <a:pt x="0" y="1225372"/>
                </a:lnTo>
                <a:lnTo>
                  <a:pt x="0" y="9061425"/>
                </a:lnTo>
                <a:lnTo>
                  <a:pt x="0" y="10286797"/>
                </a:lnTo>
                <a:lnTo>
                  <a:pt x="6472250" y="10286797"/>
                </a:lnTo>
                <a:lnTo>
                  <a:pt x="6472250" y="9061425"/>
                </a:lnTo>
                <a:lnTo>
                  <a:pt x="1225994" y="9061425"/>
                </a:lnTo>
                <a:lnTo>
                  <a:pt x="1225994" y="1225372"/>
                </a:lnTo>
                <a:lnTo>
                  <a:pt x="6195504" y="1225372"/>
                </a:lnTo>
                <a:lnTo>
                  <a:pt x="6195504" y="1229728"/>
                </a:lnTo>
                <a:lnTo>
                  <a:pt x="12092534" y="1229728"/>
                </a:lnTo>
                <a:lnTo>
                  <a:pt x="12092534" y="151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161527" y="2654250"/>
            <a:ext cx="5955665" cy="135001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8650" spc="490" dirty="0"/>
              <a:t>Conclusion</a:t>
            </a:r>
            <a:endParaRPr sz="8650"/>
          </a:p>
        </p:txBody>
      </p:sp>
      <p:sp>
        <p:nvSpPr>
          <p:cNvPr id="6" name="object 6"/>
          <p:cNvSpPr txBox="1"/>
          <p:nvPr/>
        </p:nvSpPr>
        <p:spPr>
          <a:xfrm>
            <a:off x="4239113" y="4726785"/>
            <a:ext cx="9799955" cy="288480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065" marR="5080" algn="ctr">
              <a:lnSpc>
                <a:spcPct val="102200"/>
              </a:lnSpc>
              <a:spcBef>
                <a:spcPts val="65"/>
              </a:spcBef>
            </a:pPr>
            <a:r>
              <a:rPr sz="2300" spc="80" dirty="0">
                <a:latin typeface="Verdana"/>
                <a:cs typeface="Verdana"/>
              </a:rPr>
              <a:t>Deep</a:t>
            </a:r>
            <a:r>
              <a:rPr sz="2300" spc="-11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learning-based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emotion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spc="50" dirty="0">
                <a:latin typeface="Verdana"/>
                <a:cs typeface="Verdana"/>
              </a:rPr>
              <a:t>detection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has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the</a:t>
            </a:r>
            <a:r>
              <a:rPr sz="2300" spc="-10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potential</a:t>
            </a:r>
            <a:r>
              <a:rPr sz="2300" spc="-110" dirty="0">
                <a:latin typeface="Verdana"/>
                <a:cs typeface="Verdana"/>
              </a:rPr>
              <a:t> </a:t>
            </a:r>
            <a:r>
              <a:rPr sz="2300" spc="-25" dirty="0">
                <a:latin typeface="Verdana"/>
                <a:cs typeface="Verdana"/>
              </a:rPr>
              <a:t>to </a:t>
            </a:r>
            <a:r>
              <a:rPr sz="2300" dirty="0">
                <a:latin typeface="Verdana"/>
                <a:cs typeface="Verdana"/>
              </a:rPr>
              <a:t>revolutionize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95" dirty="0">
                <a:latin typeface="Verdana"/>
                <a:cs typeface="Verdana"/>
              </a:rPr>
              <a:t>how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we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45" dirty="0">
                <a:latin typeface="Verdana"/>
                <a:cs typeface="Verdana"/>
              </a:rPr>
              <a:t>understand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and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interact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with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85" dirty="0">
                <a:latin typeface="Verdana"/>
                <a:cs typeface="Verdana"/>
              </a:rPr>
              <a:t>human </a:t>
            </a:r>
            <a:r>
              <a:rPr sz="2300" dirty="0">
                <a:latin typeface="Verdana"/>
                <a:cs typeface="Verdana"/>
              </a:rPr>
              <a:t>emotions.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By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accurately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50" dirty="0">
                <a:latin typeface="Verdana"/>
                <a:cs typeface="Verdana"/>
              </a:rPr>
              <a:t>recognizing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emotions,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we</a:t>
            </a:r>
            <a:r>
              <a:rPr sz="2300" spc="-155" dirty="0">
                <a:latin typeface="Verdana"/>
                <a:cs typeface="Verdana"/>
              </a:rPr>
              <a:t> </a:t>
            </a:r>
            <a:r>
              <a:rPr sz="2300" spc="65" dirty="0">
                <a:latin typeface="Verdana"/>
                <a:cs typeface="Verdana"/>
              </a:rPr>
              <a:t>can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create </a:t>
            </a:r>
            <a:r>
              <a:rPr sz="2300" spc="50" dirty="0">
                <a:latin typeface="Verdana"/>
                <a:cs typeface="Verdana"/>
              </a:rPr>
              <a:t>more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empathetic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and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personalized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experiences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in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various </a:t>
            </a:r>
            <a:r>
              <a:rPr sz="2300" dirty="0">
                <a:latin typeface="Verdana"/>
                <a:cs typeface="Verdana"/>
              </a:rPr>
              <a:t>domains.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-40" dirty="0">
                <a:latin typeface="Verdana"/>
                <a:cs typeface="Verdana"/>
              </a:rPr>
              <a:t>However,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it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-40" dirty="0">
                <a:latin typeface="Verdana"/>
                <a:cs typeface="Verdana"/>
              </a:rPr>
              <a:t>is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essential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to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address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challenges,</a:t>
            </a:r>
            <a:r>
              <a:rPr sz="2300" spc="-16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consider </a:t>
            </a:r>
            <a:r>
              <a:rPr sz="2300" dirty="0">
                <a:latin typeface="Verdana"/>
                <a:cs typeface="Verdana"/>
              </a:rPr>
              <a:t>ethical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implications,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70" dirty="0">
                <a:latin typeface="Verdana"/>
                <a:cs typeface="Verdana"/>
              </a:rPr>
              <a:t>and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65" dirty="0">
                <a:latin typeface="Verdana"/>
                <a:cs typeface="Verdana"/>
              </a:rPr>
              <a:t>continue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45" dirty="0">
                <a:latin typeface="Verdana"/>
                <a:cs typeface="Verdana"/>
              </a:rPr>
              <a:t>advancing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the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field</a:t>
            </a:r>
            <a:r>
              <a:rPr sz="2300" spc="-130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responsibly.</a:t>
            </a:r>
            <a:endParaRPr sz="2300">
              <a:latin typeface="Verdana"/>
              <a:cs typeface="Verdana"/>
            </a:endParaRPr>
          </a:p>
          <a:p>
            <a:pPr marL="262255" marR="254635" algn="ctr">
              <a:lnSpc>
                <a:spcPct val="100499"/>
              </a:lnSpc>
              <a:spcBef>
                <a:spcPts val="75"/>
              </a:spcBef>
            </a:pPr>
            <a:r>
              <a:rPr sz="2300" spc="-35" dirty="0">
                <a:latin typeface="Verdana"/>
                <a:cs typeface="Verdana"/>
              </a:rPr>
              <a:t>Together,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-40" dirty="0">
                <a:latin typeface="Verdana"/>
                <a:cs typeface="Verdana"/>
              </a:rPr>
              <a:t>let's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unlock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spc="55" dirty="0">
                <a:latin typeface="Verdana"/>
                <a:cs typeface="Verdana"/>
              </a:rPr>
              <a:t>the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power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of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75" dirty="0">
                <a:latin typeface="Verdana"/>
                <a:cs typeface="Verdana"/>
              </a:rPr>
              <a:t>deep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learning</a:t>
            </a:r>
            <a:r>
              <a:rPr sz="2300" spc="-125" dirty="0">
                <a:latin typeface="Verdana"/>
                <a:cs typeface="Verdana"/>
              </a:rPr>
              <a:t> </a:t>
            </a:r>
            <a:r>
              <a:rPr sz="2300" spc="-25" dirty="0">
                <a:latin typeface="Verdana"/>
                <a:cs typeface="Verdana"/>
              </a:rPr>
              <a:t>for</a:t>
            </a:r>
            <a:r>
              <a:rPr sz="2300" spc="-120" dirty="0">
                <a:latin typeface="Verdana"/>
                <a:cs typeface="Verdana"/>
              </a:rPr>
              <a:t> </a:t>
            </a:r>
            <a:r>
              <a:rPr sz="2300" spc="60" dirty="0">
                <a:latin typeface="Verdana"/>
                <a:cs typeface="Verdana"/>
              </a:rPr>
              <a:t>enhanced </a:t>
            </a:r>
            <a:r>
              <a:rPr sz="2300" spc="55" dirty="0">
                <a:latin typeface="Verdana"/>
                <a:cs typeface="Verdana"/>
              </a:rPr>
              <a:t>understanding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dirty="0">
                <a:latin typeface="Verdana"/>
                <a:cs typeface="Verdana"/>
              </a:rPr>
              <a:t>of</a:t>
            </a:r>
            <a:r>
              <a:rPr sz="2300" spc="-175" dirty="0">
                <a:latin typeface="Verdana"/>
                <a:cs typeface="Verdana"/>
              </a:rPr>
              <a:t> </a:t>
            </a:r>
            <a:r>
              <a:rPr sz="2300" spc="-10" dirty="0">
                <a:latin typeface="Verdana"/>
                <a:cs typeface="Verdana"/>
              </a:rPr>
              <a:t>emotions.</a:t>
            </a:r>
            <a:endParaRPr sz="230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506483" rIns="0" bIns="0" rtlCol="0">
            <a:spAutoFit/>
          </a:bodyPr>
          <a:lstStyle/>
          <a:p>
            <a:pPr marL="3515995">
              <a:lnSpc>
                <a:spcPct val="100000"/>
              </a:lnSpc>
              <a:spcBef>
                <a:spcPts val="100"/>
              </a:spcBef>
            </a:pPr>
            <a:r>
              <a:rPr sz="4500" spc="-10" dirty="0">
                <a:latin typeface="Cambria"/>
                <a:cs typeface="Cambria"/>
              </a:rPr>
              <a:t>Introduction</a:t>
            </a:r>
            <a:endParaRPr sz="4500">
              <a:latin typeface="Cambria"/>
              <a:cs typeface="Cambria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034207" y="3026256"/>
            <a:ext cx="2283704" cy="308799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83009" y="4788380"/>
            <a:ext cx="2909897" cy="247791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493049" y="2884528"/>
            <a:ext cx="6185535" cy="3967368"/>
          </a:xfrm>
          <a:prstGeom prst="rect">
            <a:avLst/>
          </a:prstGeom>
        </p:spPr>
        <p:txBody>
          <a:bodyPr vert="horz" wrap="square" lIns="0" tIns="9525" rIns="0" bIns="0" rtlCol="0">
            <a:spAutoFit/>
          </a:bodyPr>
          <a:lstStyle/>
          <a:p>
            <a:pPr marL="12700" marR="5080" indent="2830195" algn="l">
              <a:lnSpc>
                <a:spcPct val="117900"/>
              </a:lnSpc>
              <a:spcBef>
                <a:spcPts val="75"/>
              </a:spcBef>
              <a:tabLst>
                <a:tab pos="5608955" algn="l"/>
              </a:tabLst>
            </a:pPr>
            <a:r>
              <a:rPr sz="2450" spc="-590" dirty="0">
                <a:latin typeface="Verdana"/>
                <a:cs typeface="Verdana"/>
              </a:rPr>
              <a:t>:</a:t>
            </a:r>
            <a:r>
              <a:rPr sz="2450" spc="-175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a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subset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of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machine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that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mimics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the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human </a:t>
            </a:r>
            <a:r>
              <a:rPr sz="2450" spc="-20" dirty="0">
                <a:latin typeface="Verdana"/>
                <a:cs typeface="Verdana"/>
              </a:rPr>
              <a:t>brain's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neural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networks.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-90" dirty="0">
                <a:latin typeface="Verdana"/>
                <a:cs typeface="Verdana"/>
              </a:rPr>
              <a:t>In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-20" dirty="0">
                <a:latin typeface="Verdana"/>
                <a:cs typeface="Verdana"/>
              </a:rPr>
              <a:t>this </a:t>
            </a:r>
            <a:r>
              <a:rPr sz="2450" dirty="0">
                <a:latin typeface="Verdana"/>
                <a:cs typeface="Verdana"/>
              </a:rPr>
              <a:t>presentation,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explore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the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power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of </a:t>
            </a: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75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365" dirty="0">
                <a:latin typeface="Verdana"/>
                <a:cs typeface="Verdana"/>
              </a:rPr>
              <a:t>.</a:t>
            </a:r>
            <a:r>
              <a:rPr sz="2450" spc="-21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By </a:t>
            </a:r>
            <a:r>
              <a:rPr sz="2450" dirty="0">
                <a:latin typeface="Verdana"/>
                <a:cs typeface="Verdana"/>
              </a:rPr>
              <a:t>analyzing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facial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expressions,</a:t>
            </a:r>
            <a:r>
              <a:rPr sz="2450" spc="-13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voice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tone,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body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language,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learning </a:t>
            </a:r>
            <a:r>
              <a:rPr sz="2450" dirty="0">
                <a:latin typeface="Verdana"/>
                <a:cs typeface="Verdana"/>
              </a:rPr>
              <a:t>algorithms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accurately</a:t>
            </a:r>
            <a:r>
              <a:rPr sz="2450" spc="-5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identify </a:t>
            </a:r>
            <a:r>
              <a:rPr sz="2450" dirty="0">
                <a:latin typeface="Verdana"/>
                <a:cs typeface="Verdana"/>
              </a:rPr>
              <a:t>emo</a:t>
            </a:r>
            <a:r>
              <a:rPr lang="en-IN" sz="2450" dirty="0">
                <a:latin typeface="Verdana"/>
                <a:cs typeface="Verdana"/>
              </a:rPr>
              <a:t>tions.</a:t>
            </a:r>
            <a:endParaRPr sz="2450" dirty="0">
              <a:latin typeface="Verdana"/>
              <a:cs typeface="Verdana"/>
            </a:endParaRPr>
          </a:p>
        </p:txBody>
      </p: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9144000" y="0"/>
            <a:ext cx="9143851" cy="102868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7341" rIns="0" bIns="0" rtlCol="0">
            <a:spAutoFit/>
          </a:bodyPr>
          <a:lstStyle/>
          <a:p>
            <a:pPr marL="10300970">
              <a:lnSpc>
                <a:spcPct val="100000"/>
              </a:lnSpc>
              <a:spcBef>
                <a:spcPts val="100"/>
              </a:spcBef>
            </a:pPr>
            <a:r>
              <a:rPr sz="3850" dirty="0">
                <a:solidFill>
                  <a:srgbClr val="FFFFFF"/>
                </a:solidFill>
                <a:latin typeface="Cambria"/>
                <a:cs typeface="Cambria"/>
              </a:rPr>
              <a:t>Understanding</a:t>
            </a:r>
            <a:r>
              <a:rPr sz="3850" spc="-1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850" spc="-10" dirty="0">
                <a:solidFill>
                  <a:srgbClr val="FFFFFF"/>
                </a:solidFill>
                <a:latin typeface="Cambria"/>
                <a:cs typeface="Cambria"/>
              </a:rPr>
              <a:t>Emotions</a:t>
            </a:r>
            <a:endParaRPr sz="38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1106058" y="5959195"/>
            <a:ext cx="1591556" cy="3072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850166" y="5959195"/>
            <a:ext cx="1260290" cy="247791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74023" y="6025804"/>
            <a:ext cx="914497" cy="24218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911386" y="4054195"/>
            <a:ext cx="1311205" cy="247791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1089329" y="4435195"/>
            <a:ext cx="1484434" cy="247791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62202" y="3211427"/>
            <a:ext cx="5555615" cy="460311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833119">
              <a:lnSpc>
                <a:spcPct val="102000"/>
              </a:lnSpc>
              <a:spcBef>
                <a:spcPts val="65"/>
              </a:spcBef>
            </a:pP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Emotions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play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0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role</a:t>
            </a:r>
            <a:r>
              <a:rPr sz="245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30" dirty="0">
                <a:solidFill>
                  <a:srgbClr val="FFFFFF"/>
                </a:solidFill>
                <a:latin typeface="Verdana"/>
                <a:cs typeface="Verdana"/>
              </a:rPr>
              <a:t>in </a:t>
            </a:r>
            <a:r>
              <a:rPr sz="2450" spc="105" dirty="0">
                <a:solidFill>
                  <a:srgbClr val="FFFFFF"/>
                </a:solidFill>
                <a:latin typeface="Verdana"/>
                <a:cs typeface="Verdana"/>
              </a:rPr>
              <a:t>human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communication</a:t>
            </a:r>
            <a:r>
              <a:rPr sz="245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decision-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making.</a:t>
            </a:r>
            <a:endParaRPr sz="2450">
              <a:latin typeface="Verdana"/>
              <a:cs typeface="Verdana"/>
            </a:endParaRPr>
          </a:p>
          <a:p>
            <a:pPr marL="12700" marR="199390" indent="1597660">
              <a:lnSpc>
                <a:spcPct val="102000"/>
              </a:lnSpc>
            </a:pP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enables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us</a:t>
            </a:r>
            <a:r>
              <a:rPr sz="245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to</a:t>
            </a:r>
            <a:r>
              <a:rPr sz="245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gain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into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people's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feelings</a:t>
            </a: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50" spc="-35" dirty="0">
                <a:solidFill>
                  <a:srgbClr val="FFFFFF"/>
                </a:solidFill>
                <a:latin typeface="Verdana"/>
                <a:cs typeface="Verdana"/>
              </a:rPr>
              <a:t>responses.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90" dirty="0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sz="2450" spc="-10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45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models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recognize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50" dirty="0">
                <a:solidFill>
                  <a:srgbClr val="FFFFFF"/>
                </a:solidFill>
                <a:latin typeface="Verdana"/>
                <a:cs typeface="Verdana"/>
              </a:rPr>
              <a:t>emotions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such</a:t>
            </a:r>
            <a:r>
              <a:rPr sz="245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25" dirty="0">
                <a:solidFill>
                  <a:srgbClr val="FFFFFF"/>
                </a:solidFill>
                <a:latin typeface="Verdana"/>
                <a:cs typeface="Verdana"/>
              </a:rPr>
              <a:t>as</a:t>
            </a:r>
            <a:endParaRPr sz="2450">
              <a:latin typeface="Verdana"/>
              <a:cs typeface="Verdana"/>
            </a:endParaRPr>
          </a:p>
          <a:p>
            <a:pPr marL="1631950">
              <a:lnSpc>
                <a:spcPct val="100000"/>
              </a:lnSpc>
              <a:spcBef>
                <a:spcPts val="60"/>
              </a:spcBef>
              <a:tabLst>
                <a:tab pos="3044825" algn="l"/>
                <a:tab pos="4124325" algn="l"/>
              </a:tabLst>
            </a:pP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41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50" spc="-365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5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endParaRPr sz="2450">
              <a:latin typeface="Verdana"/>
              <a:cs typeface="Verdana"/>
            </a:endParaRPr>
          </a:p>
          <a:p>
            <a:pPr marL="12700" marR="5080">
              <a:lnSpc>
                <a:spcPct val="102000"/>
              </a:lnSpc>
              <a:spcBef>
                <a:spcPts val="75"/>
              </a:spcBef>
            </a:pPr>
            <a:r>
              <a:rPr sz="2450" spc="-40" dirty="0">
                <a:solidFill>
                  <a:srgbClr val="FFFFFF"/>
                </a:solidFill>
                <a:latin typeface="Verdana"/>
                <a:cs typeface="Verdana"/>
              </a:rPr>
              <a:t>more.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By</a:t>
            </a:r>
            <a:r>
              <a:rPr sz="245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60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45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emotions,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we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70" dirty="0">
                <a:solidFill>
                  <a:srgbClr val="FFFFFF"/>
                </a:solidFill>
                <a:latin typeface="Verdana"/>
                <a:cs typeface="Verdana"/>
              </a:rPr>
              <a:t>enhance</a:t>
            </a:r>
            <a:r>
              <a:rPr sz="24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empathy,</a:t>
            </a:r>
            <a:r>
              <a:rPr sz="245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improve </a:t>
            </a:r>
            <a:r>
              <a:rPr sz="2450" spc="45" dirty="0">
                <a:solidFill>
                  <a:srgbClr val="FFFFFF"/>
                </a:solidFill>
                <a:latin typeface="Verdana"/>
                <a:cs typeface="Verdana"/>
              </a:rPr>
              <a:t>customer</a:t>
            </a:r>
            <a:r>
              <a:rPr sz="245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65" dirty="0">
                <a:solidFill>
                  <a:srgbClr val="FFFFFF"/>
                </a:solidFill>
                <a:latin typeface="Verdana"/>
                <a:cs typeface="Verdana"/>
              </a:rPr>
              <a:t>service,</a:t>
            </a:r>
            <a:r>
              <a:rPr sz="24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8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5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develop </a:t>
            </a:r>
            <a:r>
              <a:rPr sz="2450" dirty="0">
                <a:solidFill>
                  <a:srgbClr val="FFFFFF"/>
                </a:solidFill>
                <a:latin typeface="Verdana"/>
                <a:cs typeface="Verdana"/>
              </a:rPr>
              <a:t>personalized</a:t>
            </a:r>
            <a:r>
              <a:rPr sz="2450" spc="8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50" spc="-10" dirty="0">
                <a:solidFill>
                  <a:srgbClr val="FFFFFF"/>
                </a:solidFill>
                <a:latin typeface="Verdana"/>
                <a:cs typeface="Verdana"/>
              </a:rPr>
              <a:t>experiences.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1028699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9" y="1126110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22275" rIns="0" bIns="0" rtlCol="0">
            <a:spAutoFit/>
          </a:bodyPr>
          <a:lstStyle/>
          <a:p>
            <a:pPr marL="690245">
              <a:lnSpc>
                <a:spcPct val="100000"/>
              </a:lnSpc>
              <a:spcBef>
                <a:spcPts val="3325"/>
              </a:spcBef>
            </a:pP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The</a:t>
            </a:r>
            <a:r>
              <a:rPr sz="43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-40" dirty="0">
                <a:solidFill>
                  <a:srgbClr val="FFFFFF"/>
                </a:solidFill>
                <a:latin typeface="Cambria"/>
                <a:cs typeface="Cambria"/>
              </a:rPr>
              <a:t>Power</a:t>
            </a:r>
            <a:r>
              <a:rPr sz="4350" spc="-6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43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Deep</a:t>
            </a:r>
            <a:r>
              <a:rPr sz="43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-10" dirty="0">
                <a:solidFill>
                  <a:srgbClr val="FFFFFF"/>
                </a:solidFill>
                <a:latin typeface="Cambria"/>
                <a:cs typeface="Cambria"/>
              </a:rPr>
              <a:t>Learning</a:t>
            </a:r>
            <a:endParaRPr sz="43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963860" y="3973033"/>
            <a:ext cx="2521393" cy="30726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309725" y="3973033"/>
            <a:ext cx="2682602" cy="3087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9397653" y="4411183"/>
            <a:ext cx="1667594" cy="3087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9469287" y="3454115"/>
            <a:ext cx="7426959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learning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has</a:t>
            </a:r>
            <a:r>
              <a:rPr sz="2450" spc="-9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revolutionized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various</a:t>
            </a:r>
            <a:r>
              <a:rPr sz="2450" spc="-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fields,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359006" y="3892265"/>
            <a:ext cx="1520825" cy="40259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450" spc="65" dirty="0">
                <a:latin typeface="Verdana"/>
                <a:cs typeface="Verdana"/>
              </a:rPr>
              <a:t>including</a:t>
            </a:r>
            <a:endParaRPr sz="2450">
              <a:latin typeface="Verdana"/>
              <a:cs typeface="Verdan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070976" y="3831305"/>
            <a:ext cx="5941060" cy="901700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marR="294640" algn="ctr">
              <a:lnSpc>
                <a:spcPct val="100000"/>
              </a:lnSpc>
              <a:spcBef>
                <a:spcPts val="605"/>
              </a:spcBef>
            </a:pPr>
            <a:r>
              <a:rPr sz="2450" spc="60" dirty="0">
                <a:latin typeface="Verdana"/>
                <a:cs typeface="Verdana"/>
              </a:rPr>
              <a:t>and</a:t>
            </a:r>
            <a:endParaRPr sz="2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</a:pPr>
            <a:r>
              <a:rPr sz="2450" spc="-365" dirty="0">
                <a:latin typeface="Verdana"/>
                <a:cs typeface="Verdana"/>
              </a:rPr>
              <a:t>.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14" dirty="0">
                <a:latin typeface="Verdana"/>
                <a:cs typeface="Verdana"/>
              </a:rPr>
              <a:t>Its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ability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learn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from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60" dirty="0">
                <a:latin typeface="Verdana"/>
                <a:cs typeface="Verdana"/>
              </a:rPr>
              <a:t>vast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amounts</a:t>
            </a:r>
            <a:endParaRPr sz="245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197448" y="6611457"/>
            <a:ext cx="2398208" cy="247791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9807665" y="7090826"/>
            <a:ext cx="1268148" cy="277106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9327008" y="4717130"/>
            <a:ext cx="7711440" cy="2663825"/>
          </a:xfrm>
          <a:prstGeom prst="rect">
            <a:avLst/>
          </a:prstGeom>
        </p:spPr>
        <p:txBody>
          <a:bodyPr vert="horz" wrap="square" lIns="0" tIns="768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05"/>
              </a:spcBef>
            </a:pPr>
            <a:r>
              <a:rPr sz="2450" dirty="0">
                <a:latin typeface="Verdana"/>
                <a:cs typeface="Verdana"/>
              </a:rPr>
              <a:t>of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data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makes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it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ideal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4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detection.</a:t>
            </a:r>
            <a:endParaRPr sz="2450">
              <a:latin typeface="Verdana"/>
              <a:cs typeface="Verdana"/>
            </a:endParaRPr>
          </a:p>
          <a:p>
            <a:pPr marL="12700" marR="5080" algn="ctr">
              <a:lnSpc>
                <a:spcPct val="117300"/>
              </a:lnSpc>
            </a:pPr>
            <a:r>
              <a:rPr sz="2450" spc="100" dirty="0">
                <a:latin typeface="Verdana"/>
                <a:cs typeface="Verdana"/>
              </a:rPr>
              <a:t>With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learning,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we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can</a:t>
            </a:r>
            <a:r>
              <a:rPr sz="2450" spc="-19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accurately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analyze </a:t>
            </a:r>
            <a:r>
              <a:rPr sz="2450" spc="50" dirty="0">
                <a:latin typeface="Verdana"/>
                <a:cs typeface="Verdana"/>
              </a:rPr>
              <a:t>complex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patterns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facial</a:t>
            </a:r>
            <a:r>
              <a:rPr sz="2450" spc="-160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expressions,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vocal </a:t>
            </a:r>
            <a:r>
              <a:rPr sz="2450" dirty="0">
                <a:latin typeface="Verdana"/>
                <a:cs typeface="Verdana"/>
              </a:rPr>
              <a:t>intonations,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gestures.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This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technology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35" dirty="0">
                <a:latin typeface="Verdana"/>
                <a:cs typeface="Verdana"/>
              </a:rPr>
              <a:t>opens</a:t>
            </a:r>
            <a:endParaRPr sz="2450">
              <a:latin typeface="Verdana"/>
              <a:cs typeface="Verdana"/>
            </a:endParaRPr>
          </a:p>
          <a:p>
            <a:pPr marR="2488565" algn="ctr">
              <a:lnSpc>
                <a:spcPct val="100000"/>
              </a:lnSpc>
              <a:spcBef>
                <a:spcPts val="509"/>
              </a:spcBef>
            </a:pPr>
            <a:r>
              <a:rPr sz="2450" dirty="0">
                <a:latin typeface="Verdana"/>
                <a:cs typeface="Verdana"/>
              </a:rPr>
              <a:t>doors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95" dirty="0">
                <a:latin typeface="Verdana"/>
                <a:cs typeface="Verdana"/>
              </a:rPr>
              <a:t>new</a:t>
            </a:r>
            <a:r>
              <a:rPr sz="2450" spc="-13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possibilities</a:t>
            </a:r>
            <a:r>
              <a:rPr sz="2450" spc="-140" dirty="0">
                <a:latin typeface="Verdana"/>
                <a:cs typeface="Verdana"/>
              </a:rPr>
              <a:t> </a:t>
            </a:r>
            <a:r>
              <a:rPr sz="2450" spc="30" dirty="0">
                <a:latin typeface="Verdana"/>
                <a:cs typeface="Verdana"/>
              </a:rPr>
              <a:t>in</a:t>
            </a:r>
            <a:endParaRPr sz="2450">
              <a:latin typeface="Verdana"/>
              <a:cs typeface="Verdana"/>
            </a:endParaRPr>
          </a:p>
          <a:p>
            <a:pPr marL="1353820" algn="ctr">
              <a:lnSpc>
                <a:spcPct val="100000"/>
              </a:lnSpc>
              <a:spcBef>
                <a:spcPts val="585"/>
              </a:spcBef>
            </a:pPr>
            <a:r>
              <a:rPr sz="2450" spc="85" dirty="0">
                <a:latin typeface="Verdana"/>
                <a:cs typeface="Verdana"/>
              </a:rPr>
              <a:t>and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65" dirty="0">
                <a:latin typeface="Verdana"/>
                <a:cs typeface="Verdana"/>
              </a:rPr>
              <a:t>human-</a:t>
            </a:r>
            <a:r>
              <a:rPr sz="2450" spc="75" dirty="0">
                <a:latin typeface="Verdana"/>
                <a:cs typeface="Verdana"/>
              </a:rPr>
              <a:t>computer</a:t>
            </a:r>
            <a:r>
              <a:rPr sz="2450" spc="-21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interaction.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8124824" cy="10286999"/>
          </a:xfrm>
          <a:prstGeom prst="rect">
            <a:avLst/>
          </a:prstGeom>
        </p:spPr>
      </p:pic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8877999" y="1126110"/>
            <a:ext cx="8648700" cy="17526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422275" rIns="0" bIns="0" rtlCol="0">
            <a:spAutoFit/>
          </a:bodyPr>
          <a:lstStyle/>
          <a:p>
            <a:pPr marL="386715">
              <a:lnSpc>
                <a:spcPct val="100000"/>
              </a:lnSpc>
              <a:spcBef>
                <a:spcPts val="3325"/>
              </a:spcBef>
            </a:pP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Emotion</a:t>
            </a:r>
            <a:r>
              <a:rPr sz="4350" spc="13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r>
              <a:rPr sz="4350" spc="3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4350" spc="-10" dirty="0">
                <a:solidFill>
                  <a:srgbClr val="FFFFFF"/>
                </a:solidFill>
                <a:latin typeface="Cambria"/>
                <a:cs typeface="Cambria"/>
              </a:rPr>
              <a:t>Techniques</a:t>
            </a:r>
            <a:endParaRPr sz="435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276523" y="3973033"/>
            <a:ext cx="4750592" cy="247791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473805" y="4411183"/>
            <a:ext cx="4078181" cy="247791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9297837" y="3393156"/>
            <a:ext cx="7769859" cy="35401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3180" marR="302260" indent="266700">
              <a:lnSpc>
                <a:spcPct val="117300"/>
              </a:lnSpc>
              <a:spcBef>
                <a:spcPts val="95"/>
              </a:spcBef>
            </a:pPr>
            <a:r>
              <a:rPr sz="2450" spc="-10" dirty="0">
                <a:latin typeface="Verdana"/>
                <a:cs typeface="Verdana"/>
              </a:rPr>
              <a:t>There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-35" dirty="0">
                <a:latin typeface="Verdana"/>
                <a:cs typeface="Verdana"/>
              </a:rPr>
              <a:t>are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several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techniques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used</a:t>
            </a:r>
            <a:r>
              <a:rPr sz="2450" spc="-19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200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emotion </a:t>
            </a:r>
            <a:r>
              <a:rPr sz="2450" dirty="0">
                <a:latin typeface="Verdana"/>
                <a:cs typeface="Verdana"/>
              </a:rPr>
              <a:t>detection,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such</a:t>
            </a:r>
            <a:r>
              <a:rPr sz="2450" spc="-12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as</a:t>
            </a:r>
            <a:endParaRPr sz="2450">
              <a:latin typeface="Verdana"/>
              <a:cs typeface="Verdana"/>
            </a:endParaRPr>
          </a:p>
          <a:p>
            <a:pPr algn="ctr">
              <a:lnSpc>
                <a:spcPct val="100000"/>
              </a:lnSpc>
              <a:spcBef>
                <a:spcPts val="509"/>
              </a:spcBef>
              <a:tabLst>
                <a:tab pos="6062980" algn="l"/>
              </a:tabLst>
            </a:pPr>
            <a:r>
              <a:rPr sz="2450" spc="-55" dirty="0">
                <a:latin typeface="Verdana"/>
                <a:cs typeface="Verdana"/>
              </a:rPr>
              <a:t>(CNNs)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and</a:t>
            </a:r>
            <a:r>
              <a:rPr sz="2450" dirty="0">
                <a:latin typeface="Verdana"/>
                <a:cs typeface="Verdana"/>
              </a:rPr>
              <a:t>	</a:t>
            </a:r>
            <a:r>
              <a:rPr sz="2450" spc="-10" dirty="0">
                <a:latin typeface="Verdana"/>
                <a:cs typeface="Verdana"/>
              </a:rPr>
              <a:t>(RNNs).</a:t>
            </a:r>
            <a:endParaRPr sz="2450">
              <a:latin typeface="Verdana"/>
              <a:cs typeface="Verdana"/>
            </a:endParaRPr>
          </a:p>
          <a:p>
            <a:pPr marL="12700" marR="5080" indent="-635" algn="ctr">
              <a:lnSpc>
                <a:spcPct val="117300"/>
              </a:lnSpc>
              <a:spcBef>
                <a:spcPts val="75"/>
              </a:spcBef>
            </a:pPr>
            <a:r>
              <a:rPr sz="2450" spc="75" dirty="0">
                <a:latin typeface="Verdana"/>
                <a:cs typeface="Verdana"/>
              </a:rPr>
              <a:t>CNNs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excel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analyzing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30" dirty="0">
                <a:latin typeface="Verdana"/>
                <a:cs typeface="Verdana"/>
              </a:rPr>
              <a:t>visual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data,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while</a:t>
            </a:r>
            <a:r>
              <a:rPr sz="2450" spc="-165" dirty="0">
                <a:latin typeface="Verdana"/>
                <a:cs typeface="Verdana"/>
              </a:rPr>
              <a:t> </a:t>
            </a:r>
            <a:r>
              <a:rPr sz="2450" spc="60" dirty="0">
                <a:latin typeface="Verdana"/>
                <a:cs typeface="Verdana"/>
              </a:rPr>
              <a:t>RNNs </a:t>
            </a:r>
            <a:r>
              <a:rPr sz="2450" spc="-35" dirty="0">
                <a:latin typeface="Verdana"/>
                <a:cs typeface="Verdana"/>
              </a:rPr>
              <a:t>are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effective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55" dirty="0">
                <a:latin typeface="Verdana"/>
                <a:cs typeface="Verdana"/>
              </a:rPr>
              <a:t>in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processing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sequential</a:t>
            </a:r>
            <a:r>
              <a:rPr sz="2450" spc="-85" dirty="0">
                <a:latin typeface="Verdana"/>
                <a:cs typeface="Verdana"/>
              </a:rPr>
              <a:t> </a:t>
            </a:r>
            <a:r>
              <a:rPr sz="2450" spc="-50" dirty="0">
                <a:latin typeface="Verdana"/>
                <a:cs typeface="Verdana"/>
              </a:rPr>
              <a:t>data.</a:t>
            </a:r>
            <a:r>
              <a:rPr sz="2450" spc="-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These </a:t>
            </a:r>
            <a:r>
              <a:rPr sz="2450" dirty="0">
                <a:latin typeface="Verdana"/>
                <a:cs typeface="Verdana"/>
              </a:rPr>
              <a:t>techniques,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spc="100" dirty="0">
                <a:latin typeface="Verdana"/>
                <a:cs typeface="Verdana"/>
              </a:rPr>
              <a:t>combined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75" dirty="0">
                <a:latin typeface="Verdana"/>
                <a:cs typeface="Verdana"/>
              </a:rPr>
              <a:t>with</a:t>
            </a:r>
            <a:r>
              <a:rPr sz="2450" spc="-15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large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emotion- </a:t>
            </a:r>
            <a:r>
              <a:rPr sz="2450" spc="45" dirty="0">
                <a:latin typeface="Verdana"/>
                <a:cs typeface="Verdana"/>
              </a:rPr>
              <a:t>labeled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-40" dirty="0">
                <a:latin typeface="Verdana"/>
                <a:cs typeface="Verdana"/>
              </a:rPr>
              <a:t>datasets,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50" dirty="0">
                <a:latin typeface="Verdana"/>
                <a:cs typeface="Verdana"/>
              </a:rPr>
              <a:t>enable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us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to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train</a:t>
            </a:r>
            <a:r>
              <a:rPr sz="2450" spc="-185" dirty="0">
                <a:latin typeface="Verdana"/>
                <a:cs typeface="Verdana"/>
              </a:rPr>
              <a:t> </a:t>
            </a:r>
            <a:r>
              <a:rPr sz="2450" spc="90" dirty="0">
                <a:latin typeface="Verdana"/>
                <a:cs typeface="Verdana"/>
              </a:rPr>
              <a:t>deep</a:t>
            </a:r>
            <a:r>
              <a:rPr sz="2450" spc="-18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learning </a:t>
            </a:r>
            <a:r>
              <a:rPr sz="2450" spc="60" dirty="0">
                <a:latin typeface="Verdana"/>
                <a:cs typeface="Verdana"/>
              </a:rPr>
              <a:t>models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25" dirty="0">
                <a:latin typeface="Verdana"/>
                <a:cs typeface="Verdana"/>
              </a:rPr>
              <a:t>for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dirty="0">
                <a:latin typeface="Verdana"/>
                <a:cs typeface="Verdana"/>
              </a:rPr>
              <a:t>accurate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70" dirty="0">
                <a:latin typeface="Verdana"/>
                <a:cs typeface="Verdana"/>
              </a:rPr>
              <a:t>emotion</a:t>
            </a:r>
            <a:r>
              <a:rPr sz="2450" spc="-150" dirty="0">
                <a:latin typeface="Verdana"/>
                <a:cs typeface="Verdana"/>
              </a:rPr>
              <a:t> </a:t>
            </a:r>
            <a:r>
              <a:rPr sz="2450" spc="-10" dirty="0">
                <a:latin typeface="Verdana"/>
                <a:cs typeface="Verdana"/>
              </a:rPr>
              <a:t>detection.</a:t>
            </a:r>
            <a:endParaRPr sz="2450">
              <a:latin typeface="Verdana"/>
              <a:cs typeface="Verdan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999241" rIns="0" bIns="0" rtlCol="0">
            <a:spAutoFit/>
          </a:bodyPr>
          <a:lstStyle/>
          <a:p>
            <a:pPr marL="10300970">
              <a:lnSpc>
                <a:spcPct val="100000"/>
              </a:lnSpc>
              <a:spcBef>
                <a:spcPts val="100"/>
              </a:spcBef>
            </a:pP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Applications</a:t>
            </a:r>
            <a:r>
              <a:rPr sz="2800" spc="45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of</a:t>
            </a:r>
            <a:r>
              <a:rPr sz="2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dirty="0">
                <a:solidFill>
                  <a:srgbClr val="FFFFFF"/>
                </a:solidFill>
                <a:latin typeface="Cambria"/>
                <a:cs typeface="Cambria"/>
              </a:rPr>
              <a:t>Emotion</a:t>
            </a:r>
            <a:r>
              <a:rPr sz="2800" spc="5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2800" spc="-10" dirty="0">
                <a:solidFill>
                  <a:srgbClr val="FFFFFF"/>
                </a:solidFill>
                <a:latin typeface="Cambria"/>
                <a:cs typeface="Cambria"/>
              </a:rPr>
              <a:t>Detection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863048" y="3652082"/>
            <a:ext cx="1601875" cy="240282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2169235" y="6614357"/>
            <a:ext cx="2240351" cy="240282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4294649" y="4395032"/>
            <a:ext cx="1082346" cy="240282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1105114" y="4756982"/>
            <a:ext cx="1258335" cy="240282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658061" y="5499932"/>
            <a:ext cx="1517143" cy="240282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1062202" y="3201902"/>
            <a:ext cx="5572125" cy="445833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2700" marR="5080">
              <a:lnSpc>
                <a:spcPct val="101600"/>
              </a:lnSpc>
              <a:spcBef>
                <a:spcPts val="50"/>
              </a:spcBef>
              <a:tabLst>
                <a:tab pos="4403725" algn="l"/>
              </a:tabLst>
            </a:pP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Emotion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has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a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wide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range of</a:t>
            </a:r>
            <a:r>
              <a:rPr sz="24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applications.</a:t>
            </a:r>
            <a:r>
              <a:rPr sz="24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37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25" dirty="0">
                <a:solidFill>
                  <a:srgbClr val="FFFFFF"/>
                </a:solidFill>
                <a:latin typeface="Verdana"/>
                <a:cs typeface="Verdana"/>
              </a:rPr>
              <a:t>can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help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diagnose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treat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mental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health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conditions.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endParaRPr sz="2400">
              <a:latin typeface="Verdana"/>
              <a:cs typeface="Verdana"/>
            </a:endParaRPr>
          </a:p>
          <a:p>
            <a:pPr marL="12700" marR="553085" indent="1304290">
              <a:lnSpc>
                <a:spcPts val="2930"/>
              </a:lnSpc>
              <a:spcBef>
                <a:spcPts val="30"/>
              </a:spcBef>
              <a:tabLst>
                <a:tab pos="3208655" algn="l"/>
              </a:tabLst>
            </a:pPr>
            <a:r>
              <a:rPr sz="2400" spc="-37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it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provides</a:t>
            </a:r>
            <a:r>
              <a:rPr sz="2400" spc="-16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insights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into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consumer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preferences</a:t>
            </a:r>
            <a:r>
              <a:rPr sz="2400" spc="-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reactions.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benefit</a:t>
            </a:r>
            <a:endParaRPr sz="2400">
              <a:latin typeface="Verdana"/>
              <a:cs typeface="Verdana"/>
            </a:endParaRPr>
          </a:p>
          <a:p>
            <a:pPr marL="12700">
              <a:lnSpc>
                <a:spcPts val="2810"/>
              </a:lnSpc>
            </a:pP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from</a:t>
            </a:r>
            <a:r>
              <a:rPr sz="2400" spc="-12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emotion-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aware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systems</a:t>
            </a:r>
            <a:r>
              <a:rPr sz="2400" spc="-11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Verdana"/>
                <a:cs typeface="Verdana"/>
              </a:rPr>
              <a:t>that</a:t>
            </a:r>
            <a:endParaRPr sz="2400">
              <a:latin typeface="Verdana"/>
              <a:cs typeface="Verdana"/>
            </a:endParaRPr>
          </a:p>
          <a:p>
            <a:pPr marL="12700" marR="464184">
              <a:lnSpc>
                <a:spcPct val="100699"/>
              </a:lnSpc>
              <a:spcBef>
                <a:spcPts val="25"/>
              </a:spcBef>
              <a:tabLst>
                <a:tab pos="3342004" algn="l"/>
              </a:tabLst>
            </a:pP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personalize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experiences. </a:t>
            </a:r>
            <a:r>
              <a:rPr sz="2400" spc="95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	</a:t>
            </a:r>
            <a:r>
              <a:rPr sz="2400" spc="-370" dirty="0">
                <a:solidFill>
                  <a:srgbClr val="FFFFFF"/>
                </a:solidFill>
                <a:latin typeface="Verdana"/>
                <a:cs typeface="Verdana"/>
              </a:rPr>
              <a:t>,</a:t>
            </a:r>
            <a:r>
              <a:rPr sz="2400" spc="-21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emotion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detection enhances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virtual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0" dirty="0">
                <a:solidFill>
                  <a:srgbClr val="FFFFFF"/>
                </a:solidFill>
                <a:latin typeface="Verdana"/>
                <a:cs typeface="Verdana"/>
              </a:rPr>
              <a:t>reality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gaming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interactions.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10" name="object 10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9143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7999" y="0"/>
                </a:lnTo>
                <a:lnTo>
                  <a:pt x="18287999" y="10286999"/>
                </a:lnTo>
                <a:lnTo>
                  <a:pt x="0" y="102869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030991" rIns="0" bIns="0" rtlCol="0">
            <a:spAutoFit/>
          </a:bodyPr>
          <a:lstStyle/>
          <a:p>
            <a:pPr marL="10300970">
              <a:lnSpc>
                <a:spcPct val="100000"/>
              </a:lnSpc>
              <a:spcBef>
                <a:spcPts val="125"/>
              </a:spcBef>
            </a:pPr>
            <a:r>
              <a:rPr sz="3450" dirty="0">
                <a:solidFill>
                  <a:srgbClr val="FFFFFF"/>
                </a:solidFill>
                <a:latin typeface="Cambria"/>
                <a:cs typeface="Cambria"/>
              </a:rPr>
              <a:t>Challenges</a:t>
            </a:r>
            <a:r>
              <a:rPr sz="345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450" dirty="0">
                <a:solidFill>
                  <a:srgbClr val="FFFFFF"/>
                </a:solidFill>
                <a:latin typeface="Cambria"/>
                <a:cs typeface="Cambria"/>
              </a:rPr>
              <a:t>and</a:t>
            </a:r>
            <a:r>
              <a:rPr sz="3450" spc="210" dirty="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sz="3450" spc="-10" dirty="0">
                <a:solidFill>
                  <a:srgbClr val="FFFFFF"/>
                </a:solidFill>
                <a:latin typeface="Cambria"/>
                <a:cs typeface="Cambria"/>
              </a:rPr>
              <a:t>Limitations</a:t>
            </a:r>
            <a:endParaRPr sz="3450">
              <a:latin typeface="Cambria"/>
              <a:cs typeface="Cambr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062202" y="3201902"/>
            <a:ext cx="5623560" cy="4458335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1099"/>
              </a:lnSpc>
              <a:spcBef>
                <a:spcPts val="65"/>
              </a:spcBef>
            </a:pP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Despite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35" dirty="0">
                <a:solidFill>
                  <a:srgbClr val="FFFFFF"/>
                </a:solidFill>
                <a:latin typeface="Verdana"/>
                <a:cs typeface="Verdana"/>
              </a:rPr>
              <a:t>its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potential,</a:t>
            </a:r>
            <a:r>
              <a:rPr sz="2400" spc="-1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emotion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detection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using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deep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learning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faces challenges.</a:t>
            </a:r>
            <a:r>
              <a:rPr sz="2400" spc="-16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Variability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individual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expressions,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cultural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0" dirty="0">
                <a:solidFill>
                  <a:srgbClr val="FFFFFF"/>
                </a:solidFill>
                <a:latin typeface="Verdana"/>
                <a:cs typeface="Verdana"/>
              </a:rPr>
              <a:t>differences,</a:t>
            </a:r>
            <a:r>
              <a:rPr sz="2400" spc="-11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35" dirty="0">
                <a:solidFill>
                  <a:srgbClr val="FFFFFF"/>
                </a:solidFill>
                <a:latin typeface="Verdana"/>
                <a:cs typeface="Verdana"/>
              </a:rPr>
              <a:t>and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context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5" dirty="0">
                <a:solidFill>
                  <a:srgbClr val="FFFFFF"/>
                </a:solidFill>
                <a:latin typeface="Verdana"/>
                <a:cs typeface="Verdana"/>
              </a:rPr>
              <a:t>dependence</a:t>
            </a:r>
            <a:r>
              <a:rPr sz="2400" spc="-2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can</a:t>
            </a:r>
            <a:r>
              <a:rPr sz="2400" spc="-204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0" dirty="0">
                <a:solidFill>
                  <a:srgbClr val="FFFFFF"/>
                </a:solidFill>
                <a:latin typeface="Verdana"/>
                <a:cs typeface="Verdana"/>
              </a:rPr>
              <a:t>impact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accuracy.</a:t>
            </a:r>
            <a:r>
              <a:rPr sz="2400" spc="-15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Verdana"/>
                <a:cs typeface="Verdana"/>
              </a:rPr>
              <a:t>Additionally,</a:t>
            </a:r>
            <a:r>
              <a:rPr sz="2400" spc="-1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privacy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concerns</a:t>
            </a:r>
            <a:r>
              <a:rPr sz="2400" spc="-10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ethical</a:t>
            </a:r>
            <a:r>
              <a:rPr sz="2400" spc="-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considerations 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arise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80" dirty="0">
                <a:solidFill>
                  <a:srgbClr val="FFFFFF"/>
                </a:solidFill>
                <a:latin typeface="Verdana"/>
                <a:cs typeface="Verdana"/>
              </a:rPr>
              <a:t>when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dealing</a:t>
            </a:r>
            <a:r>
              <a:rPr sz="2400" spc="-14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55" dirty="0">
                <a:solidFill>
                  <a:srgbClr val="FFFFFF"/>
                </a:solidFill>
                <a:latin typeface="Verdana"/>
                <a:cs typeface="Verdana"/>
              </a:rPr>
              <a:t>with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0" dirty="0">
                <a:solidFill>
                  <a:srgbClr val="FFFFFF"/>
                </a:solidFill>
                <a:latin typeface="Verdana"/>
                <a:cs typeface="Verdana"/>
              </a:rPr>
              <a:t>emotion </a:t>
            </a:r>
            <a:r>
              <a:rPr sz="2400" spc="-65" dirty="0">
                <a:solidFill>
                  <a:srgbClr val="FFFFFF"/>
                </a:solidFill>
                <a:latin typeface="Verdana"/>
                <a:cs typeface="Verdana"/>
              </a:rPr>
              <a:t>data.</a:t>
            </a:r>
            <a:r>
              <a:rPr sz="24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Understanding</a:t>
            </a:r>
            <a:r>
              <a:rPr sz="2400" spc="-19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these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limitations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60" dirty="0">
                <a:solidFill>
                  <a:srgbClr val="FFFFFF"/>
                </a:solidFill>
                <a:latin typeface="Verdana"/>
                <a:cs typeface="Verdana"/>
              </a:rPr>
              <a:t>is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crucial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Verdana"/>
                <a:cs typeface="Verdana"/>
              </a:rPr>
              <a:t>for</a:t>
            </a:r>
            <a:r>
              <a:rPr sz="2400" spc="-13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responsible </a:t>
            </a:r>
            <a:r>
              <a:rPr sz="2400" spc="45" dirty="0">
                <a:solidFill>
                  <a:srgbClr val="FFFFFF"/>
                </a:solidFill>
                <a:latin typeface="Verdana"/>
                <a:cs typeface="Verdana"/>
              </a:rPr>
              <a:t>implementation</a:t>
            </a:r>
            <a:r>
              <a:rPr sz="2400" spc="-19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60" dirty="0">
                <a:solidFill>
                  <a:srgbClr val="FFFFFF"/>
                </a:solidFill>
                <a:latin typeface="Verdana"/>
                <a:cs typeface="Verdana"/>
              </a:rPr>
              <a:t>and</a:t>
            </a:r>
            <a:r>
              <a:rPr sz="2400" spc="-185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further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advancements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in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dirty="0">
                <a:solidFill>
                  <a:srgbClr val="FFFFFF"/>
                </a:solidFill>
                <a:latin typeface="Verdana"/>
                <a:cs typeface="Verdana"/>
              </a:rPr>
              <a:t>the</a:t>
            </a:r>
            <a:r>
              <a:rPr sz="2400" spc="-50" dirty="0">
                <a:solidFill>
                  <a:srgbClr val="FFFFFF"/>
                </a:solidFill>
                <a:latin typeface="Verdana"/>
                <a:cs typeface="Verdana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Verdana"/>
                <a:cs typeface="Verdana"/>
              </a:rPr>
              <a:t>field.</a:t>
            </a:r>
            <a:endParaRPr sz="2400">
              <a:latin typeface="Verdana"/>
              <a:cs typeface="Verdana"/>
            </a:endParaRPr>
          </a:p>
        </p:txBody>
      </p:sp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3999" cy="1028699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E5BD2-C0F6-B243-4740-73433071A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000" y="1126110"/>
            <a:ext cx="16752699" cy="577081"/>
          </a:xfrm>
        </p:spPr>
        <p:txBody>
          <a:bodyPr/>
          <a:lstStyle/>
          <a:p>
            <a:r>
              <a:rPr lang="en-IN" dirty="0"/>
              <a:t>Code and output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A88EDC-A069-F7F3-EAF4-99CB1A8EDF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8658" y="2254250"/>
            <a:ext cx="11163382" cy="722952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4BE243-52DA-E7D8-9D8D-7CA1EB046946}"/>
              </a:ext>
            </a:extLst>
          </p:cNvPr>
          <p:cNvSpPr txBox="1"/>
          <p:nvPr/>
        </p:nvSpPr>
        <p:spPr>
          <a:xfrm>
            <a:off x="1225550" y="1823325"/>
            <a:ext cx="16301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Link : </a:t>
            </a:r>
            <a:r>
              <a:rPr lang="en-US" dirty="0">
                <a:hlinkClick r:id="rId3"/>
              </a:rPr>
              <a:t>Emotion-Detection-using-Deep-Learning/Emotion Detection at main · </a:t>
            </a:r>
            <a:r>
              <a:rPr lang="en-US" dirty="0" err="1">
                <a:hlinkClick r:id="rId3"/>
              </a:rPr>
              <a:t>madhavdhadwal</a:t>
            </a:r>
            <a:r>
              <a:rPr lang="en-US" dirty="0">
                <a:hlinkClick r:id="rId3"/>
              </a:rPr>
              <a:t>/Emotion-Detection-using-Deep-Learning (github.com)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57701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8AD3A30-DF17-6B4A-958A-092DF341B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150" y="1339850"/>
            <a:ext cx="11906292" cy="7733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945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79</TotalTime>
  <Words>719</Words>
  <Application>Microsoft Office PowerPoint</Application>
  <PresentationFormat>Custom</PresentationFormat>
  <Paragraphs>61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Cambria</vt:lpstr>
      <vt:lpstr>Times New Roman</vt:lpstr>
      <vt:lpstr>Verdana</vt:lpstr>
      <vt:lpstr>Office Theme</vt:lpstr>
      <vt:lpstr>PowerPoint Presentation</vt:lpstr>
      <vt:lpstr>Introduction</vt:lpstr>
      <vt:lpstr>Understanding Emotions</vt:lpstr>
      <vt:lpstr>The Power of Deep Learning</vt:lpstr>
      <vt:lpstr>Emotion Detection Techniques</vt:lpstr>
      <vt:lpstr>Applications of Emotion Detection</vt:lpstr>
      <vt:lpstr>Challenges and Limitations</vt:lpstr>
      <vt:lpstr>Code and output :</vt:lpstr>
      <vt:lpstr>PowerPoint Presentation</vt:lpstr>
      <vt:lpstr>PowerPoint Presentation</vt:lpstr>
      <vt:lpstr>PowerPoint Presentation</vt:lpstr>
      <vt:lpstr>PowerPoint Presentation</vt:lpstr>
      <vt:lpstr>Output:</vt:lpstr>
      <vt:lpstr>PowerPoint Presentation</vt:lpstr>
      <vt:lpstr>Future Directions</vt:lpstr>
      <vt:lpstr>Enhancing User Experiences</vt:lpstr>
      <vt:lpstr>Real-World Examples</vt:lpstr>
      <vt:lpstr>Ethical Considerations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Madhav Dhadwal</dc:creator>
  <cp:lastModifiedBy>Madhav Dhadwal</cp:lastModifiedBy>
  <cp:revision>2</cp:revision>
  <dcterms:created xsi:type="dcterms:W3CDTF">2023-10-30T21:36:59Z</dcterms:created>
  <dcterms:modified xsi:type="dcterms:W3CDTF">2023-10-31T04:31:11Z</dcterms:modified>
</cp:coreProperties>
</file>